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461" r:id="rId5"/>
    <p:sldId id="525" r:id="rId6"/>
    <p:sldId id="522" r:id="rId7"/>
    <p:sldId id="358" r:id="rId8"/>
    <p:sldId id="523" r:id="rId9"/>
    <p:sldId id="52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907000-D84D-66C9-36D0-993D3D614152}" name="Douma, Hilde" initials="DH" userId="S::doumah@kempel.nl::2e15a16c-8fa2-4521-a0cc-ef5aaa2e1d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A64"/>
    <a:srgbClr val="996633"/>
    <a:srgbClr val="000000"/>
    <a:srgbClr val="C6007C"/>
    <a:srgbClr val="8CC052"/>
    <a:srgbClr val="C91F3C"/>
    <a:srgbClr val="6D5273"/>
    <a:srgbClr val="2B86B5"/>
    <a:srgbClr val="4472C4"/>
    <a:srgbClr val="1E2A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82D21-5966-4F6C-902D-02D9580105F1}" v="376" dt="2023-11-20T10:25:39.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605" autoAdjust="0"/>
  </p:normalViewPr>
  <p:slideViewPr>
    <p:cSldViewPr snapToGrid="0">
      <p:cViewPr varScale="1">
        <p:scale>
          <a:sx n="56" d="100"/>
          <a:sy n="56" d="100"/>
        </p:scale>
        <p:origin x="10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A5BCD-E661-B545-9E50-85F1797394AB}" type="datetimeFigureOut">
              <a:rPr lang="nl-NL" smtClean="0"/>
              <a:t>20-11-2023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E3EB7-E898-F749-9FCE-09C83F384C6E}" type="slidenum">
              <a:rPr lang="nl-NL" smtClean="0"/>
              <a:t>‹nr.›</a:t>
            </a:fld>
            <a:endParaRPr lang="nl-NL"/>
          </a:p>
        </p:txBody>
      </p:sp>
    </p:spTree>
    <p:extLst>
      <p:ext uri="{BB962C8B-B14F-4D97-AF65-F5344CB8AC3E}">
        <p14:creationId xmlns:p14="http://schemas.microsoft.com/office/powerpoint/2010/main" val="118561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Hilde</a:t>
            </a:r>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1</a:t>
            </a:fld>
            <a:endParaRPr lang="nl-NL"/>
          </a:p>
        </p:txBody>
      </p:sp>
    </p:spTree>
    <p:extLst>
      <p:ext uri="{BB962C8B-B14F-4D97-AF65-F5344CB8AC3E}">
        <p14:creationId xmlns:p14="http://schemas.microsoft.com/office/powerpoint/2010/main" val="405419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Hilde</a:t>
            </a:r>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2</a:t>
            </a:fld>
            <a:endParaRPr lang="nl-NL"/>
          </a:p>
        </p:txBody>
      </p:sp>
    </p:spTree>
    <p:extLst>
      <p:ext uri="{BB962C8B-B14F-4D97-AF65-F5344CB8AC3E}">
        <p14:creationId xmlns:p14="http://schemas.microsoft.com/office/powerpoint/2010/main" val="37000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00" dirty="0">
                <a:effectLst/>
                <a:latin typeface="Calibri" panose="020F0502020204030204" pitchFamily="34" charset="0"/>
                <a:ea typeface="Times New Roman" panose="02020603050405020304" pitchFamily="18" charset="0"/>
                <a:cs typeface="Arial" panose="020B0604020202020204" pitchFamily="34" charset="0"/>
              </a:rPr>
              <a:t>Lindy</a:t>
            </a:r>
          </a:p>
          <a:p>
            <a:endParaRPr lang="nl-NL" sz="1200" kern="100" dirty="0">
              <a:effectLst/>
              <a:latin typeface="Calibri" panose="020F0502020204030204" pitchFamily="34" charset="0"/>
              <a:ea typeface="Times New Roman" panose="02020603050405020304" pitchFamily="18" charset="0"/>
              <a:cs typeface="Arial" panose="020B0604020202020204" pitchFamily="34" charset="0"/>
            </a:endParaRPr>
          </a:p>
          <a:p>
            <a:r>
              <a:rPr lang="nl-NL" sz="1200" kern="100" dirty="0">
                <a:effectLst/>
                <a:latin typeface="Calibri" panose="020F0502020204030204" pitchFamily="34" charset="0"/>
                <a:ea typeface="Times New Roman" panose="02020603050405020304" pitchFamily="18" charset="0"/>
                <a:cs typeface="Arial" panose="020B0604020202020204" pitchFamily="34" charset="0"/>
              </a:rPr>
              <a:t>- Starters steeds (continu) zelf aan zet; inhouden liggen dus niet vast maar zijn per jaar variabel. Er worden actieve sessies belegd om met starters gericht (aan de hand van in interventietechnieken en modellen) in gesprek te gaan.</a:t>
            </a:r>
          </a:p>
          <a:p>
            <a:r>
              <a:rPr lang="nl-NL" sz="1200" kern="100" dirty="0">
                <a:effectLst/>
                <a:latin typeface="Calibri" panose="020F0502020204030204" pitchFamily="34" charset="0"/>
                <a:ea typeface="Times New Roman" panose="02020603050405020304" pitchFamily="18" charset="0"/>
                <a:cs typeface="Arial" panose="020B0604020202020204" pitchFamily="34" charset="0"/>
              </a:rPr>
              <a:t>- schoolopleiders hebben een cruciale taak</a:t>
            </a:r>
          </a:p>
          <a:p>
            <a:r>
              <a:rPr lang="nl-NL" sz="1200" kern="100" dirty="0">
                <a:effectLst/>
                <a:latin typeface="Calibri" panose="020F0502020204030204" pitchFamily="34" charset="0"/>
                <a:ea typeface="Times New Roman" panose="02020603050405020304" pitchFamily="18" charset="0"/>
                <a:cs typeface="Arial" panose="020B0604020202020204" pitchFamily="34" charset="0"/>
              </a:rPr>
              <a:t>- Schoolopleiders worden verder geprofessionaliseerd bij het uitvoeren van/ voor hun taak</a:t>
            </a:r>
          </a:p>
          <a:p>
            <a:r>
              <a:rPr lang="nl-NL" sz="1200" kern="100" dirty="0">
                <a:effectLst/>
                <a:latin typeface="Calibri" panose="020F0502020204030204" pitchFamily="34" charset="0"/>
                <a:ea typeface="Times New Roman" panose="02020603050405020304" pitchFamily="18" charset="0"/>
                <a:cs typeface="Arial" panose="020B0604020202020204" pitchFamily="34" charset="0"/>
              </a:rPr>
              <a:t>- Bovenschoolopleider(s) stemt in dialoog samen met een instituutsbegeleider vanuit de Kempel het te ontwikkelen proces steeds stap voor stap af. </a:t>
            </a:r>
          </a:p>
          <a:p>
            <a:r>
              <a:rPr lang="nl-NL" sz="1200" kern="100" dirty="0">
                <a:effectLst/>
                <a:latin typeface="Calibri" panose="020F0502020204030204" pitchFamily="34" charset="0"/>
                <a:ea typeface="Times New Roman" panose="02020603050405020304" pitchFamily="18" charset="0"/>
                <a:cs typeface="Arial" panose="020B0604020202020204" pitchFamily="34" charset="0"/>
              </a:rPr>
              <a:t>- samen wordt telkens een passende </a:t>
            </a:r>
            <a:r>
              <a:rPr lang="nl-NL" sz="1200" kern="100" dirty="0" err="1">
                <a:effectLst/>
                <a:latin typeface="Calibri" panose="020F0502020204030204" pitchFamily="34" charset="0"/>
                <a:ea typeface="Times New Roman" panose="02020603050405020304" pitchFamily="18" charset="0"/>
                <a:cs typeface="Arial" panose="020B0604020202020204" pitchFamily="34" charset="0"/>
              </a:rPr>
              <a:t>trainingsdag</a:t>
            </a:r>
            <a:r>
              <a:rPr lang="nl-NL" sz="1200" kern="100" dirty="0">
                <a:effectLst/>
                <a:latin typeface="Calibri" panose="020F0502020204030204" pitchFamily="34" charset="0"/>
                <a:ea typeface="Times New Roman" panose="02020603050405020304" pitchFamily="18" charset="0"/>
                <a:cs typeface="Arial" panose="020B0604020202020204" pitchFamily="34" charset="0"/>
              </a:rPr>
              <a:t> ontwikkeld en verzorgd.</a:t>
            </a:r>
          </a:p>
          <a:p>
            <a:r>
              <a:rPr lang="nl-NL" sz="1200" kern="100" dirty="0">
                <a:effectLst/>
                <a:latin typeface="Calibri" panose="020F0502020204030204" pitchFamily="34" charset="0"/>
                <a:ea typeface="Times New Roman" panose="02020603050405020304" pitchFamily="18" charset="0"/>
                <a:cs typeface="Arial" panose="020B0604020202020204" pitchFamily="34" charset="0"/>
              </a:rPr>
              <a:t>- Beiden zijn (een deel van) de concrete trainingsdagen aanwezig </a:t>
            </a:r>
          </a:p>
          <a:p>
            <a:r>
              <a:rPr lang="nl-NL" sz="1200" kern="100" dirty="0">
                <a:effectLst/>
                <a:latin typeface="Calibri" panose="020F0502020204030204" pitchFamily="34" charset="0"/>
                <a:ea typeface="Times New Roman" panose="02020603050405020304" pitchFamily="18" charset="0"/>
                <a:cs typeface="Arial" panose="020B0604020202020204" pitchFamily="34" charset="0"/>
              </a:rPr>
              <a:t>- School opleiders maken zoveel als mogelijk deel uit van de trainingsdagen en nemen een actieve rol in.</a:t>
            </a:r>
          </a:p>
          <a:p>
            <a:r>
              <a:rPr lang="nl-NL" sz="1200" kern="100" dirty="0">
                <a:effectLst/>
                <a:latin typeface="Calibri" panose="020F0502020204030204" pitchFamily="34" charset="0"/>
                <a:ea typeface="Times New Roman" panose="02020603050405020304" pitchFamily="18" charset="0"/>
                <a:cs typeface="Arial" panose="020B0604020202020204" pitchFamily="34" charset="0"/>
              </a:rPr>
              <a:t>- Op gezette momenten is een afgevaardigde van het bestuur/de directies aanwezig (om de verbondenheid en de gezamenlijkheid te onderstrepen en om in contact te gaan met de startende medewerkers. </a:t>
            </a:r>
          </a:p>
          <a:p>
            <a:r>
              <a:rPr lang="nl-NL" sz="1200" kern="100" dirty="0">
                <a:effectLst/>
                <a:latin typeface="Calibri" panose="020F0502020204030204" pitchFamily="34" charset="0"/>
                <a:ea typeface="Times New Roman" panose="02020603050405020304" pitchFamily="18" charset="0"/>
                <a:cs typeface="Arial" panose="020B0604020202020204" pitchFamily="34" charset="0"/>
              </a:rPr>
              <a:t>- </a:t>
            </a:r>
            <a:r>
              <a:rPr lang="nl-NL" sz="1200" kern="100" dirty="0" err="1">
                <a:effectLst/>
                <a:latin typeface="Calibri" panose="020F0502020204030204" pitchFamily="34" charset="0"/>
                <a:ea typeface="Times New Roman" panose="02020603050405020304" pitchFamily="18" charset="0"/>
                <a:cs typeface="Arial" panose="020B0604020202020204" pitchFamily="34" charset="0"/>
              </a:rPr>
              <a:t>Bovenschools</a:t>
            </a:r>
            <a:r>
              <a:rPr lang="nl-NL" sz="1200" kern="100" dirty="0">
                <a:effectLst/>
                <a:latin typeface="Calibri" panose="020F0502020204030204" pitchFamily="34" charset="0"/>
                <a:ea typeface="Times New Roman" panose="02020603050405020304" pitchFamily="18" charset="0"/>
                <a:cs typeface="Arial" panose="020B0604020202020204" pitchFamily="34" charset="0"/>
              </a:rPr>
              <a:t> schoolopleider zorgt voor een beleidsplan en stemt dit in de vorm van FB steeds af met de betreffende instituutsbegeleider. </a:t>
            </a:r>
          </a:p>
          <a:p>
            <a:endParaRPr lang="nl-NL" dirty="0"/>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3</a:t>
            </a:fld>
            <a:endParaRPr lang="nl-NL"/>
          </a:p>
        </p:txBody>
      </p:sp>
    </p:spTree>
    <p:extLst>
      <p:ext uri="{BB962C8B-B14F-4D97-AF65-F5344CB8AC3E}">
        <p14:creationId xmlns:p14="http://schemas.microsoft.com/office/powerpoint/2010/main" val="229728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Lindy</a:t>
            </a:r>
          </a:p>
          <a:p>
            <a:r>
              <a:rPr lang="nl-NL" dirty="0"/>
              <a:t>Spiegeltje Hilde richting SPOV met andere inhouden</a:t>
            </a:r>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4</a:t>
            </a:fld>
            <a:endParaRPr lang="nl-NL"/>
          </a:p>
        </p:txBody>
      </p:sp>
    </p:spTree>
    <p:extLst>
      <p:ext uri="{BB962C8B-B14F-4D97-AF65-F5344CB8AC3E}">
        <p14:creationId xmlns:p14="http://schemas.microsoft.com/office/powerpoint/2010/main" val="364100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5</a:t>
            </a:fld>
            <a:endParaRPr lang="nl-NL"/>
          </a:p>
        </p:txBody>
      </p:sp>
    </p:spTree>
    <p:extLst>
      <p:ext uri="{BB962C8B-B14F-4D97-AF65-F5344CB8AC3E}">
        <p14:creationId xmlns:p14="http://schemas.microsoft.com/office/powerpoint/2010/main" val="148494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6</a:t>
            </a:fld>
            <a:endParaRPr lang="nl-NL"/>
          </a:p>
        </p:txBody>
      </p:sp>
    </p:spTree>
    <p:extLst>
      <p:ext uri="{BB962C8B-B14F-4D97-AF65-F5344CB8AC3E}">
        <p14:creationId xmlns:p14="http://schemas.microsoft.com/office/powerpoint/2010/main" val="100281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DA90E-075A-0F40-A58D-D22CBE4F6E2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B523D62-FFE4-E242-AEEA-E0AAB589F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066E79E-93FB-1D46-9520-F66032B4E720}"/>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5" name="Tijdelijke aanduiding voor voettekst 4">
            <a:extLst>
              <a:ext uri="{FF2B5EF4-FFF2-40B4-BE49-F238E27FC236}">
                <a16:creationId xmlns:a16="http://schemas.microsoft.com/office/drawing/2014/main" id="{B6FA86DD-BE5C-0B4F-893C-20943521CE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F89874-83FD-104E-8773-7EB3034BF8B9}"/>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302128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27FD9-BAA4-1048-89A3-475BE30BFFD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F5DC5FC-B8E5-0944-86C0-EFA660BE3B7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AF96CF-DF4B-3F41-9971-BFED94740A51}"/>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5" name="Tijdelijke aanduiding voor voettekst 4">
            <a:extLst>
              <a:ext uri="{FF2B5EF4-FFF2-40B4-BE49-F238E27FC236}">
                <a16:creationId xmlns:a16="http://schemas.microsoft.com/office/drawing/2014/main" id="{C8F40496-2DC2-EA45-A70B-E9F7FD4B3A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B41B1B-D11F-D747-9F8F-5C901A5F1A49}"/>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15586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33C3A83-848F-B44F-9866-0ECA576F5D5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F0DBE6D-9CCE-8C4E-9764-EA77FAF82B4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CBB75C-A58F-8B47-B069-D6C4DE264091}"/>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5" name="Tijdelijke aanduiding voor voettekst 4">
            <a:extLst>
              <a:ext uri="{FF2B5EF4-FFF2-40B4-BE49-F238E27FC236}">
                <a16:creationId xmlns:a16="http://schemas.microsoft.com/office/drawing/2014/main" id="{928C7CC8-25B8-9147-981A-8643717DD2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9C58C8-16AB-B740-AE14-FE3E676C4674}"/>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2927199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toslide 01">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5B5D9B0-5D11-1B4C-8C63-0044ADB96F46}"/>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a:t>Dubbelklik om afbeelding in te voegen</a:t>
            </a:r>
          </a:p>
        </p:txBody>
      </p:sp>
      <p:sp>
        <p:nvSpPr>
          <p:cNvPr id="6" name="Tijdelijke aanduiding voor tekst 8">
            <a:extLst>
              <a:ext uri="{FF2B5EF4-FFF2-40B4-BE49-F238E27FC236}">
                <a16:creationId xmlns:a16="http://schemas.microsoft.com/office/drawing/2014/main" id="{0596B212-1721-8E46-8DE4-5EF57B906B8E}"/>
              </a:ext>
            </a:extLst>
          </p:cNvPr>
          <p:cNvSpPr>
            <a:spLocks noGrp="1"/>
          </p:cNvSpPr>
          <p:nvPr>
            <p:ph type="body" sz="quarter" idx="20" hasCustomPrompt="1"/>
          </p:nvPr>
        </p:nvSpPr>
        <p:spPr>
          <a:xfrm rot="10800000">
            <a:off x="10243193" y="2664912"/>
            <a:ext cx="2607577" cy="2662868"/>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7" name="Tijdelijke aanduiding voor tekst 8">
            <a:extLst>
              <a:ext uri="{FF2B5EF4-FFF2-40B4-BE49-F238E27FC236}">
                <a16:creationId xmlns:a16="http://schemas.microsoft.com/office/drawing/2014/main" id="{3833C33B-DF80-924A-9E6B-870723BD7C6B}"/>
              </a:ext>
            </a:extLst>
          </p:cNvPr>
          <p:cNvSpPr>
            <a:spLocks noGrp="1"/>
          </p:cNvSpPr>
          <p:nvPr>
            <p:ph type="body" sz="quarter" idx="21" hasCustomPrompt="1"/>
          </p:nvPr>
        </p:nvSpPr>
        <p:spPr>
          <a:xfrm rot="10800000">
            <a:off x="1301872" y="5638784"/>
            <a:ext cx="1853023" cy="1892315"/>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
        <p:nvSpPr>
          <p:cNvPr id="8" name="Tijdelijke aanduiding voor tekst 8">
            <a:extLst>
              <a:ext uri="{FF2B5EF4-FFF2-40B4-BE49-F238E27FC236}">
                <a16:creationId xmlns:a16="http://schemas.microsoft.com/office/drawing/2014/main" id="{6C09EBCD-7F3E-B346-9DEF-16823B383E11}"/>
              </a:ext>
            </a:extLst>
          </p:cNvPr>
          <p:cNvSpPr>
            <a:spLocks noGrp="1"/>
          </p:cNvSpPr>
          <p:nvPr>
            <p:ph type="body" sz="quarter" idx="22" hasCustomPrompt="1"/>
          </p:nvPr>
        </p:nvSpPr>
        <p:spPr>
          <a:xfrm rot="5400000">
            <a:off x="10948243" y="1812901"/>
            <a:ext cx="1668638" cy="1704020"/>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a:t> </a:t>
            </a:r>
          </a:p>
        </p:txBody>
      </p:sp>
    </p:spTree>
    <p:extLst>
      <p:ext uri="{BB962C8B-B14F-4D97-AF65-F5344CB8AC3E}">
        <p14:creationId xmlns:p14="http://schemas.microsoft.com/office/powerpoint/2010/main" val="52566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8698B-6BC0-C342-B78A-6CC757377A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30DA8E-CCE9-414F-BA00-FAA97380CB5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2431E2-7BB5-054B-BFC2-687E9FF349BC}"/>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5" name="Tijdelijke aanduiding voor voettekst 4">
            <a:extLst>
              <a:ext uri="{FF2B5EF4-FFF2-40B4-BE49-F238E27FC236}">
                <a16:creationId xmlns:a16="http://schemas.microsoft.com/office/drawing/2014/main" id="{90D0F44A-7967-BE4E-BE89-C388326B89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6DD966-7189-C948-B6F4-579E9E160059}"/>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422095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EAA18-C3DF-8B47-B9E5-3A8247053F0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DE2DB36-94A8-4645-8D9B-24BA8AB1E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95CF414-C46F-D640-9C2F-5B6286E5A23B}"/>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5" name="Tijdelijke aanduiding voor voettekst 4">
            <a:extLst>
              <a:ext uri="{FF2B5EF4-FFF2-40B4-BE49-F238E27FC236}">
                <a16:creationId xmlns:a16="http://schemas.microsoft.com/office/drawing/2014/main" id="{CEE8F695-A5F6-374F-A555-A32CF10075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B8015A-71FA-B74C-A51B-38BEB873CE6A}"/>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394133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523BC-78C4-3D4D-BDFB-CCFB1E590D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05EC0F-8A97-5B40-BFD9-370FCCA8920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80BFC5B-7978-F844-9A11-77592C1CB7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180014-54CC-1944-903F-E22478F8DD5E}"/>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6" name="Tijdelijke aanduiding voor voettekst 5">
            <a:extLst>
              <a:ext uri="{FF2B5EF4-FFF2-40B4-BE49-F238E27FC236}">
                <a16:creationId xmlns:a16="http://schemas.microsoft.com/office/drawing/2014/main" id="{9856E6CB-9C35-8746-A6B8-A044899D58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07625B-51EE-2148-91A0-3E4BBFE51B0A}"/>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58081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2F20A-8308-BF49-B224-A9396872FF0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6C0839A-FFB9-B845-999E-E95E9CCFA7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86610DC-BB98-DB4F-BCAD-EFF910DD9E0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D74F514-599D-6C42-AEA5-743B5B041A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BBA1BF5-9FF2-4E4F-A94F-7B71F3414E1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DC04BB0-11CB-2344-9E5A-495BA6646908}"/>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8" name="Tijdelijke aanduiding voor voettekst 7">
            <a:extLst>
              <a:ext uri="{FF2B5EF4-FFF2-40B4-BE49-F238E27FC236}">
                <a16:creationId xmlns:a16="http://schemas.microsoft.com/office/drawing/2014/main" id="{0C0C2548-CB6B-234E-9B2B-0FD3F88F00A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96C45DF-276B-A840-8800-DAF660D5DEB1}"/>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86562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E0A37-5D83-494A-9CDB-E463DE5AD98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A46E8F2-DCC4-C14A-AC71-0F46D95E56AF}"/>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4" name="Tijdelijke aanduiding voor voettekst 3">
            <a:extLst>
              <a:ext uri="{FF2B5EF4-FFF2-40B4-BE49-F238E27FC236}">
                <a16:creationId xmlns:a16="http://schemas.microsoft.com/office/drawing/2014/main" id="{14EFA955-4DB7-F744-A9C3-17110EA455C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D6253DE-2314-F946-A2A8-B251761E8D55}"/>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238782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76CFB93-F214-3947-AC93-B210CDA0E984}"/>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3" name="Tijdelijke aanduiding voor voettekst 2">
            <a:extLst>
              <a:ext uri="{FF2B5EF4-FFF2-40B4-BE49-F238E27FC236}">
                <a16:creationId xmlns:a16="http://schemas.microsoft.com/office/drawing/2014/main" id="{FA61A16B-247F-D747-95CF-D4ADBEDF49A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B61622B-FB6C-E043-83A6-2F15B64B9A49}"/>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398135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C63D9-DB2D-1A48-BDA9-1E0F1D133E0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3B73260-667A-DB40-A3CC-D6BFA2253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2A5A6D1-3AA0-374A-8B2D-8E3E3463A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2B32E63-9E25-CA4B-89AE-2EB8980FA66A}"/>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6" name="Tijdelijke aanduiding voor voettekst 5">
            <a:extLst>
              <a:ext uri="{FF2B5EF4-FFF2-40B4-BE49-F238E27FC236}">
                <a16:creationId xmlns:a16="http://schemas.microsoft.com/office/drawing/2014/main" id="{0BB8AD33-AD62-D847-BA05-324A8D92EB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762B63-EE66-6342-91CA-6266A7A10CA4}"/>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279057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EC853-FAFA-824D-8416-6B0919B55E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A7FC106-48FD-E244-B7C5-5DAE9ED9CF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00A1D4F-2DB4-8345-9FAF-32AFB3159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BAB13EC-764F-004B-B6CE-2A34CBB9ED7C}"/>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6" name="Tijdelijke aanduiding voor voettekst 5">
            <a:extLst>
              <a:ext uri="{FF2B5EF4-FFF2-40B4-BE49-F238E27FC236}">
                <a16:creationId xmlns:a16="http://schemas.microsoft.com/office/drawing/2014/main" id="{2EF8E104-C714-364E-85DD-860F6551C7F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36DACD-1D09-E94C-8530-A4ED6601F288}"/>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35400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4811A7B-7FC1-8E4E-A44D-385F801BDA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CA3CD4F-9ABF-1F47-8552-8A76434C3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4B719C-A22E-454B-9F16-F82BE3156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85B43-7DDE-E048-AE9E-4E6767039A29}" type="datetimeFigureOut">
              <a:rPr lang="nl-NL" smtClean="0"/>
              <a:t>20-11-2023</a:t>
            </a:fld>
            <a:endParaRPr lang="nl-NL"/>
          </a:p>
        </p:txBody>
      </p:sp>
      <p:sp>
        <p:nvSpPr>
          <p:cNvPr id="5" name="Tijdelijke aanduiding voor voettekst 4">
            <a:extLst>
              <a:ext uri="{FF2B5EF4-FFF2-40B4-BE49-F238E27FC236}">
                <a16:creationId xmlns:a16="http://schemas.microsoft.com/office/drawing/2014/main" id="{25313684-D055-CB4D-B7A8-E57BB97F04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F66529E-49C0-8B44-ABDD-76FBA73D8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B9E64-1743-BD47-B359-773B97B7427F}" type="slidenum">
              <a:rPr lang="nl-NL" smtClean="0"/>
              <a:t>‹nr.›</a:t>
            </a:fld>
            <a:endParaRPr lang="nl-NL"/>
          </a:p>
        </p:txBody>
      </p:sp>
    </p:spTree>
    <p:extLst>
      <p:ext uri="{BB962C8B-B14F-4D97-AF65-F5344CB8AC3E}">
        <p14:creationId xmlns:p14="http://schemas.microsoft.com/office/powerpoint/2010/main" val="4083865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samenopleiden.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www.samenopleiden.nl/" TargetMode="External"/><Relationship Id="rId4" Type="http://schemas.openxmlformats.org/officeDocument/2006/relationships/hyperlink" Target="file:///C:/Users/doumah/Downloads/Kempel-Eenbes-Programma-startende-leraren-socialmedia%20(1).mp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10" descr="Draadkoppelingen met spijkers">
            <a:extLst>
              <a:ext uri="{FF2B5EF4-FFF2-40B4-BE49-F238E27FC236}">
                <a16:creationId xmlns:a16="http://schemas.microsoft.com/office/drawing/2014/main" id="{4FFE31E5-1B36-119F-63A7-7CF674DDB78A}"/>
              </a:ext>
            </a:extLst>
          </p:cNvPr>
          <p:cNvPicPr>
            <a:picLocks noGrp="1" noChangeAspect="1"/>
          </p:cNvPicPr>
          <p:nvPr>
            <p:ph type="pic" sz="quarter" idx="10"/>
          </p:nvPr>
        </p:nvPicPr>
        <p:blipFill>
          <a:blip r:embed="rId3"/>
          <a:srcRect t="8709" b="8709"/>
          <a:stretch/>
        </p:blipFill>
        <p:spPr>
          <a:xfrm>
            <a:off x="0" y="0"/>
            <a:ext cx="12192000" cy="6858000"/>
          </a:xfrm>
        </p:spPr>
      </p:pic>
      <p:sp>
        <p:nvSpPr>
          <p:cNvPr id="2" name="Tekstvak 1">
            <a:extLst>
              <a:ext uri="{FF2B5EF4-FFF2-40B4-BE49-F238E27FC236}">
                <a16:creationId xmlns:a16="http://schemas.microsoft.com/office/drawing/2014/main" id="{031B2A95-9212-08DB-59CF-3F6C96960EC0}"/>
              </a:ext>
            </a:extLst>
          </p:cNvPr>
          <p:cNvSpPr txBox="1"/>
          <p:nvPr/>
        </p:nvSpPr>
        <p:spPr>
          <a:xfrm>
            <a:off x="495841" y="2675298"/>
            <a:ext cx="4619314" cy="4832092"/>
          </a:xfrm>
          <a:prstGeom prst="rect">
            <a:avLst/>
          </a:prstGeom>
          <a:noFill/>
        </p:spPr>
        <p:txBody>
          <a:bodyPr wrap="square" rtlCol="0">
            <a:spAutoFit/>
          </a:bodyPr>
          <a:lstStyle/>
          <a:p>
            <a:pPr algn="l"/>
            <a:r>
              <a:rPr lang="nl-NL" sz="4400" b="1" dirty="0">
                <a:solidFill>
                  <a:srgbClr val="FF0000"/>
                </a:solidFill>
              </a:rPr>
              <a:t>WS Inductie</a:t>
            </a:r>
          </a:p>
          <a:p>
            <a:pPr algn="l"/>
            <a:endParaRPr lang="nl-NL" sz="4400" b="1" dirty="0">
              <a:solidFill>
                <a:srgbClr val="FF0000"/>
              </a:solidFill>
            </a:endParaRPr>
          </a:p>
          <a:p>
            <a:pPr algn="l"/>
            <a:r>
              <a:rPr lang="nl-NL" sz="4400" b="1" dirty="0">
                <a:solidFill>
                  <a:srgbClr val="FF0000"/>
                </a:solidFill>
              </a:rPr>
              <a:t>“Samen voor de spiegel”</a:t>
            </a:r>
          </a:p>
          <a:p>
            <a:pPr algn="l"/>
            <a:endParaRPr lang="nl-NL" sz="4400" b="1" dirty="0">
              <a:solidFill>
                <a:srgbClr val="FF0000"/>
              </a:solidFill>
            </a:endParaRPr>
          </a:p>
          <a:p>
            <a:pPr algn="l"/>
            <a:endParaRPr lang="nl-NL" sz="4400" b="1" dirty="0">
              <a:solidFill>
                <a:srgbClr val="FF0000"/>
              </a:solidFill>
            </a:endParaRPr>
          </a:p>
          <a:p>
            <a:pPr algn="l"/>
            <a:endParaRPr lang="nl-NL" sz="4400" b="1" dirty="0">
              <a:solidFill>
                <a:srgbClr val="FF0000"/>
              </a:solidFill>
            </a:endParaRPr>
          </a:p>
        </p:txBody>
      </p:sp>
      <p:sp>
        <p:nvSpPr>
          <p:cNvPr id="7" name="Tekstvak 6">
            <a:extLst>
              <a:ext uri="{FF2B5EF4-FFF2-40B4-BE49-F238E27FC236}">
                <a16:creationId xmlns:a16="http://schemas.microsoft.com/office/drawing/2014/main" id="{440DEC89-966E-ACCA-934F-706B37BDE97C}"/>
              </a:ext>
            </a:extLst>
          </p:cNvPr>
          <p:cNvSpPr txBox="1"/>
          <p:nvPr/>
        </p:nvSpPr>
        <p:spPr>
          <a:xfrm>
            <a:off x="587281" y="5754536"/>
            <a:ext cx="4619314" cy="523220"/>
          </a:xfrm>
          <a:prstGeom prst="rect">
            <a:avLst/>
          </a:prstGeom>
          <a:noFill/>
        </p:spPr>
        <p:txBody>
          <a:bodyPr wrap="square" rtlCol="0">
            <a:spAutoFit/>
          </a:bodyPr>
          <a:lstStyle/>
          <a:p>
            <a:pPr algn="l"/>
            <a:r>
              <a:rPr lang="nl-NL" sz="2800" b="1" dirty="0">
                <a:solidFill>
                  <a:schemeClr val="accent2"/>
                </a:solidFill>
              </a:rPr>
              <a:t>21 november 2023</a:t>
            </a:r>
          </a:p>
        </p:txBody>
      </p:sp>
      <p:pic>
        <p:nvPicPr>
          <p:cNvPr id="9" name="Afbeelding 8">
            <a:hlinkClick r:id="rId4"/>
            <a:extLst>
              <a:ext uri="{FF2B5EF4-FFF2-40B4-BE49-F238E27FC236}">
                <a16:creationId xmlns:a16="http://schemas.microsoft.com/office/drawing/2014/main" id="{5C44A9FC-F3ED-D0A1-B15E-AE9F83A425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281" y="704827"/>
            <a:ext cx="2550874" cy="902837"/>
          </a:xfrm>
          <a:prstGeom prst="rect">
            <a:avLst/>
          </a:prstGeom>
          <a:noFill/>
          <a:ln>
            <a:noFill/>
          </a:ln>
        </p:spPr>
      </p:pic>
      <p:pic>
        <p:nvPicPr>
          <p:cNvPr id="8" name="Afbeelding 7">
            <a:extLst>
              <a:ext uri="{FF2B5EF4-FFF2-40B4-BE49-F238E27FC236}">
                <a16:creationId xmlns:a16="http://schemas.microsoft.com/office/drawing/2014/main" id="{7D51A181-E02E-9B02-376B-5A756145B612}"/>
              </a:ext>
            </a:extLst>
          </p:cNvPr>
          <p:cNvPicPr>
            <a:picLocks noChangeAspect="1"/>
          </p:cNvPicPr>
          <p:nvPr/>
        </p:nvPicPr>
        <p:blipFill>
          <a:blip r:embed="rId6"/>
          <a:stretch>
            <a:fillRect/>
          </a:stretch>
        </p:blipFill>
        <p:spPr>
          <a:xfrm>
            <a:off x="4913169" y="147728"/>
            <a:ext cx="6784667" cy="6468181"/>
          </a:xfrm>
          <a:prstGeom prst="rect">
            <a:avLst/>
          </a:prstGeom>
        </p:spPr>
      </p:pic>
    </p:spTree>
    <p:extLst>
      <p:ext uri="{BB962C8B-B14F-4D97-AF65-F5344CB8AC3E}">
        <p14:creationId xmlns:p14="http://schemas.microsoft.com/office/powerpoint/2010/main" val="32495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10" descr="Draadkoppelingen met spijkers">
            <a:extLst>
              <a:ext uri="{FF2B5EF4-FFF2-40B4-BE49-F238E27FC236}">
                <a16:creationId xmlns:a16="http://schemas.microsoft.com/office/drawing/2014/main" id="{4FFE31E5-1B36-119F-63A7-7CF674DDB78A}"/>
              </a:ext>
            </a:extLst>
          </p:cNvPr>
          <p:cNvPicPr>
            <a:picLocks noGrp="1" noChangeAspect="1"/>
          </p:cNvPicPr>
          <p:nvPr>
            <p:ph type="pic" sz="quarter" idx="10"/>
          </p:nvPr>
        </p:nvPicPr>
        <p:blipFill>
          <a:blip r:embed="rId3"/>
          <a:srcRect t="8709" b="8709"/>
          <a:stretch/>
        </p:blipFill>
        <p:spPr>
          <a:xfrm>
            <a:off x="0" y="0"/>
            <a:ext cx="12192000" cy="6858000"/>
          </a:xfrm>
        </p:spPr>
      </p:pic>
      <p:sp>
        <p:nvSpPr>
          <p:cNvPr id="2" name="Tekstvak 1">
            <a:extLst>
              <a:ext uri="{FF2B5EF4-FFF2-40B4-BE49-F238E27FC236}">
                <a16:creationId xmlns:a16="http://schemas.microsoft.com/office/drawing/2014/main" id="{031B2A95-9212-08DB-59CF-3F6C96960EC0}"/>
              </a:ext>
            </a:extLst>
          </p:cNvPr>
          <p:cNvSpPr txBox="1"/>
          <p:nvPr/>
        </p:nvSpPr>
        <p:spPr>
          <a:xfrm>
            <a:off x="495841" y="2675298"/>
            <a:ext cx="4619314" cy="2123658"/>
          </a:xfrm>
          <a:prstGeom prst="rect">
            <a:avLst/>
          </a:prstGeom>
          <a:noFill/>
        </p:spPr>
        <p:txBody>
          <a:bodyPr wrap="square" rtlCol="0">
            <a:spAutoFit/>
          </a:bodyPr>
          <a:lstStyle/>
          <a:p>
            <a:pPr algn="l"/>
            <a:r>
              <a:rPr lang="nl-NL" sz="4400" b="1" dirty="0">
                <a:solidFill>
                  <a:srgbClr val="FF0000"/>
                </a:solidFill>
                <a:hlinkClick r:id="rId4" action="ppaction://hlinkfile"/>
              </a:rPr>
              <a:t>Filmpje</a:t>
            </a:r>
            <a:endParaRPr lang="nl-NL" sz="4400" b="1" dirty="0">
              <a:solidFill>
                <a:srgbClr val="FF0000"/>
              </a:solidFill>
            </a:endParaRPr>
          </a:p>
          <a:p>
            <a:pPr algn="l"/>
            <a:endParaRPr lang="nl-NL" sz="4400" b="1" dirty="0">
              <a:solidFill>
                <a:srgbClr val="FF0000"/>
              </a:solidFill>
            </a:endParaRPr>
          </a:p>
          <a:p>
            <a:pPr algn="l"/>
            <a:endParaRPr lang="nl-NL" sz="4400" b="1" dirty="0">
              <a:solidFill>
                <a:srgbClr val="FF0000"/>
              </a:solidFill>
            </a:endParaRPr>
          </a:p>
        </p:txBody>
      </p:sp>
      <p:pic>
        <p:nvPicPr>
          <p:cNvPr id="9" name="Afbeelding 8">
            <a:hlinkClick r:id="rId5"/>
            <a:extLst>
              <a:ext uri="{FF2B5EF4-FFF2-40B4-BE49-F238E27FC236}">
                <a16:creationId xmlns:a16="http://schemas.microsoft.com/office/drawing/2014/main" id="{5C44A9FC-F3ED-D0A1-B15E-AE9F83A4253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7281" y="704827"/>
            <a:ext cx="2550874" cy="902837"/>
          </a:xfrm>
          <a:prstGeom prst="rect">
            <a:avLst/>
          </a:prstGeom>
          <a:noFill/>
          <a:ln>
            <a:noFill/>
          </a:ln>
        </p:spPr>
      </p:pic>
    </p:spTree>
    <p:extLst>
      <p:ext uri="{BB962C8B-B14F-4D97-AF65-F5344CB8AC3E}">
        <p14:creationId xmlns:p14="http://schemas.microsoft.com/office/powerpoint/2010/main" val="169390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a:xfrm>
            <a:off x="838200" y="-114819"/>
            <a:ext cx="10515600" cy="1325563"/>
          </a:xfrm>
        </p:spPr>
        <p:txBody>
          <a:bodyPr>
            <a:normAutofit fontScale="90000"/>
          </a:bodyPr>
          <a:lstStyle/>
          <a:p>
            <a:r>
              <a:rPr lang="nl-NL" sz="5400" kern="100" dirty="0">
                <a:solidFill>
                  <a:srgbClr val="FF0000"/>
                </a:solidFill>
                <a:latin typeface="Calibri" panose="020F0502020204030204" pitchFamily="34" charset="0"/>
                <a:ea typeface="Times New Roman" panose="02020603050405020304" pitchFamily="18" charset="0"/>
                <a:cs typeface="Arial" panose="020B0604020202020204" pitchFamily="34" charset="0"/>
              </a:rPr>
              <a:t>H</a:t>
            </a:r>
            <a:r>
              <a:rPr lang="nl-NL" sz="5400" kern="1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et driejarig proces van </a:t>
            </a:r>
            <a:r>
              <a:rPr lang="nl-NL" sz="5400" kern="100" dirty="0" err="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Eenbes&amp;Kempel</a:t>
            </a:r>
            <a:endParaRPr lang="nl-NL" sz="4900" b="1"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C2BB7C0C-5A84-69BC-7698-28F0C4F4F682}"/>
              </a:ext>
            </a:extLst>
          </p:cNvPr>
          <p:cNvSpPr>
            <a:spLocks noGrp="1"/>
          </p:cNvSpPr>
          <p:nvPr>
            <p:ph idx="1"/>
          </p:nvPr>
        </p:nvSpPr>
        <p:spPr>
          <a:xfrm>
            <a:off x="937260" y="1129521"/>
            <a:ext cx="10599420" cy="5534169"/>
          </a:xfrm>
        </p:spPr>
        <p:txBody>
          <a:bodyPr vert="horz" lIns="91440" tIns="45720" rIns="91440" bIns="45720" rtlCol="0" anchor="t">
            <a:normAutofit lnSpcReduction="10000"/>
          </a:bodyPr>
          <a:lstStyle/>
          <a:p>
            <a:r>
              <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rPr>
              <a:t>Starters steeds (continu) zelf aan zet</a:t>
            </a:r>
          </a:p>
          <a:p>
            <a:endPar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endParaRPr>
          </a:p>
          <a:p>
            <a:r>
              <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rPr>
              <a:t>Bovenschoolopleider(s) stemt in dialoog samen met een instituutsbegeleider vanuit de Kempel het te ontwikkelen proces steeds stap voor stap af. </a:t>
            </a:r>
          </a:p>
          <a:p>
            <a:endPar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endParaRPr>
          </a:p>
          <a:p>
            <a:r>
              <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rPr>
              <a:t>S</a:t>
            </a:r>
            <a:r>
              <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rPr>
              <a:t>amen wordt telkens een passende </a:t>
            </a:r>
            <a:r>
              <a:rPr lang="nl-NL" sz="2400" kern="100" dirty="0" err="1">
                <a:solidFill>
                  <a:srgbClr val="292A64"/>
                </a:solidFill>
                <a:effectLst/>
                <a:latin typeface="Calibri" panose="020F0502020204030204" pitchFamily="34" charset="0"/>
                <a:ea typeface="Times New Roman" panose="02020603050405020304" pitchFamily="18" charset="0"/>
                <a:cs typeface="Arial" panose="020B0604020202020204" pitchFamily="34" charset="0"/>
              </a:rPr>
              <a:t>trainingsdag</a:t>
            </a:r>
            <a:r>
              <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rPr>
              <a:t> ontwikkeld en verzorgd.</a:t>
            </a:r>
          </a:p>
          <a:p>
            <a:endPar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endParaRPr>
          </a:p>
          <a:p>
            <a:r>
              <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rPr>
              <a:t>S</a:t>
            </a:r>
            <a:r>
              <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rPr>
              <a:t>choolopleiders hebben een cruciale taak en actieve rol.</a:t>
            </a:r>
          </a:p>
          <a:p>
            <a:endPar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endParaRPr>
          </a:p>
          <a:p>
            <a:r>
              <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rPr>
              <a:t>Op gezette momenten is een afgevaardigde van het bestuur/de directies aanwezig. </a:t>
            </a:r>
          </a:p>
          <a:p>
            <a:endPar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endParaRPr>
          </a:p>
          <a:p>
            <a:r>
              <a:rPr lang="nl-NL" sz="2400" kern="100" dirty="0" err="1">
                <a:solidFill>
                  <a:srgbClr val="292A64"/>
                </a:solidFill>
                <a:effectLst/>
                <a:latin typeface="Calibri" panose="020F0502020204030204" pitchFamily="34" charset="0"/>
                <a:ea typeface="Times New Roman" panose="02020603050405020304" pitchFamily="18" charset="0"/>
                <a:cs typeface="Arial" panose="020B0604020202020204" pitchFamily="34" charset="0"/>
              </a:rPr>
              <a:t>Bovenschools</a:t>
            </a:r>
            <a:r>
              <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rPr>
              <a:t> schoolopleider zorgt voor een beleidsplan en stemt dit in de vorm van FB steeds af met de betreffende instituutsbegeleider. </a:t>
            </a:r>
          </a:p>
          <a:p>
            <a:endParaRPr lang="nl-NL" dirty="0"/>
          </a:p>
        </p:txBody>
      </p:sp>
      <p:pic>
        <p:nvPicPr>
          <p:cNvPr id="7" name="Afbeelding 6">
            <a:hlinkClick r:id="rId3"/>
            <a:extLst>
              <a:ext uri="{FF2B5EF4-FFF2-40B4-BE49-F238E27FC236}">
                <a16:creationId xmlns:a16="http://schemas.microsoft.com/office/drawing/2014/main" id="{EC53C39B-8086-0E71-0518-24109C143B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91140" y="6107170"/>
            <a:ext cx="1863650" cy="659607"/>
          </a:xfrm>
          <a:prstGeom prst="rect">
            <a:avLst/>
          </a:prstGeom>
          <a:noFill/>
          <a:ln>
            <a:noFill/>
          </a:ln>
        </p:spPr>
      </p:pic>
    </p:spTree>
    <p:extLst>
      <p:ext uri="{BB962C8B-B14F-4D97-AF65-F5344CB8AC3E}">
        <p14:creationId xmlns:p14="http://schemas.microsoft.com/office/powerpoint/2010/main" val="48808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a:xfrm>
            <a:off x="689610" y="99176"/>
            <a:ext cx="10515600" cy="1325563"/>
          </a:xfrm>
        </p:spPr>
        <p:txBody>
          <a:bodyPr>
            <a:normAutofit/>
          </a:bodyPr>
          <a:lstStyle/>
          <a:p>
            <a:r>
              <a:rPr lang="nl-NL" sz="4900" b="1" dirty="0" err="1">
                <a:solidFill>
                  <a:srgbClr val="E64122"/>
                </a:solidFill>
                <a:latin typeface="Calibri" panose="020F0502020204030204" pitchFamily="34" charset="0"/>
                <a:cs typeface="Calibri" panose="020F0502020204030204" pitchFamily="34" charset="0"/>
              </a:rPr>
              <a:t>lIIustratie</a:t>
            </a:r>
            <a:r>
              <a:rPr lang="nl-NL" sz="4900" b="1" dirty="0">
                <a:solidFill>
                  <a:srgbClr val="E64122"/>
                </a:solidFill>
                <a:latin typeface="Calibri" panose="020F0502020204030204" pitchFamily="34" charset="0"/>
                <a:cs typeface="Calibri" panose="020F0502020204030204" pitchFamily="34" charset="0"/>
              </a:rPr>
              <a:t> startersdagen</a:t>
            </a:r>
          </a:p>
        </p:txBody>
      </p:sp>
      <p:sp>
        <p:nvSpPr>
          <p:cNvPr id="3" name="Tijdelijke aanduiding voor inhoud 2">
            <a:extLst>
              <a:ext uri="{FF2B5EF4-FFF2-40B4-BE49-F238E27FC236}">
                <a16:creationId xmlns:a16="http://schemas.microsoft.com/office/drawing/2014/main" id="{C2BB7C0C-5A84-69BC-7698-28F0C4F4F682}"/>
              </a:ext>
            </a:extLst>
          </p:cNvPr>
          <p:cNvSpPr>
            <a:spLocks noGrp="1"/>
          </p:cNvSpPr>
          <p:nvPr>
            <p:ph idx="1"/>
          </p:nvPr>
        </p:nvSpPr>
        <p:spPr>
          <a:xfrm>
            <a:off x="582930" y="1253331"/>
            <a:ext cx="10702290" cy="5505493"/>
          </a:xfrm>
        </p:spPr>
        <p:txBody>
          <a:bodyPr vert="horz" lIns="91440" tIns="45720" rIns="91440" bIns="45720" rtlCol="0" anchor="t">
            <a:normAutofit fontScale="77500" lnSpcReduction="20000"/>
          </a:bodyPr>
          <a:lstStyle/>
          <a:p>
            <a:pPr marL="0" indent="0" fontAlgn="base">
              <a:buNone/>
            </a:pPr>
            <a:r>
              <a:rPr lang="nl-NL" dirty="0">
                <a:solidFill>
                  <a:srgbClr val="292A64"/>
                </a:solidFill>
              </a:rPr>
              <a:t>Algemeen:</a:t>
            </a:r>
            <a:endParaRPr lang="nl-NL" sz="4000" dirty="0">
              <a:solidFill>
                <a:srgbClr val="292A64"/>
              </a:solidFill>
            </a:endParaRPr>
          </a:p>
          <a:p>
            <a:pPr fontAlgn="base"/>
            <a:r>
              <a:rPr lang="nl-NL" dirty="0">
                <a:solidFill>
                  <a:srgbClr val="292A64"/>
                </a:solidFill>
              </a:rPr>
              <a:t>De autonomie van de starter is de rode draad in de drie startjaren. Hierbij maken we onderscheid per jaar:</a:t>
            </a:r>
            <a:endParaRPr lang="nl-NL" sz="4000" dirty="0">
              <a:solidFill>
                <a:srgbClr val="292A64"/>
              </a:solidFill>
            </a:endParaRPr>
          </a:p>
          <a:p>
            <a:pPr lvl="1" fontAlgn="base"/>
            <a:r>
              <a:rPr lang="nl-NL" dirty="0">
                <a:solidFill>
                  <a:srgbClr val="292A64"/>
                </a:solidFill>
              </a:rPr>
              <a:t>Starter jaar 1: ‘Ik’ sta centraal</a:t>
            </a:r>
            <a:endParaRPr lang="nl-NL" sz="3600" dirty="0">
              <a:solidFill>
                <a:srgbClr val="292A64"/>
              </a:solidFill>
            </a:endParaRPr>
          </a:p>
          <a:p>
            <a:pPr lvl="1" fontAlgn="base"/>
            <a:r>
              <a:rPr lang="nl-NL" dirty="0">
                <a:solidFill>
                  <a:srgbClr val="292A64"/>
                </a:solidFill>
              </a:rPr>
              <a:t>Starter jaar 2: ‘De taak’ staat centraal</a:t>
            </a:r>
            <a:endParaRPr lang="nl-NL" sz="3600" dirty="0">
              <a:solidFill>
                <a:srgbClr val="292A64"/>
              </a:solidFill>
            </a:endParaRPr>
          </a:p>
          <a:p>
            <a:pPr lvl="1" fontAlgn="base"/>
            <a:r>
              <a:rPr lang="nl-NL" dirty="0">
                <a:solidFill>
                  <a:srgbClr val="292A64"/>
                </a:solidFill>
              </a:rPr>
              <a:t>Starter jaar 3: ‘De ander’ staat centraal</a:t>
            </a:r>
          </a:p>
          <a:p>
            <a:pPr lvl="1" fontAlgn="base"/>
            <a:endParaRPr lang="nl-NL" sz="3600" dirty="0">
              <a:solidFill>
                <a:srgbClr val="292A64"/>
              </a:solidFill>
            </a:endParaRPr>
          </a:p>
          <a:p>
            <a:pPr lvl="0" fontAlgn="base"/>
            <a:r>
              <a:rPr lang="nl-NL" dirty="0">
                <a:solidFill>
                  <a:srgbClr val="292A64"/>
                </a:solidFill>
              </a:rPr>
              <a:t>Werken met praktische coachende technieken en modellen, inhouden vanuit </a:t>
            </a:r>
            <a:r>
              <a:rPr lang="nl-NL" dirty="0" err="1">
                <a:solidFill>
                  <a:srgbClr val="292A64"/>
                </a:solidFill>
              </a:rPr>
              <a:t>vakdidaktiek</a:t>
            </a:r>
            <a:r>
              <a:rPr lang="nl-NL" dirty="0">
                <a:solidFill>
                  <a:srgbClr val="292A64"/>
                </a:solidFill>
              </a:rPr>
              <a:t> en intervisie. </a:t>
            </a:r>
          </a:p>
          <a:p>
            <a:pPr lvl="0" fontAlgn="base"/>
            <a:endParaRPr lang="nl-NL" dirty="0">
              <a:solidFill>
                <a:srgbClr val="292A64"/>
              </a:solidFill>
            </a:endParaRPr>
          </a:p>
          <a:p>
            <a:pPr lvl="0" fontAlgn="base"/>
            <a:r>
              <a:rPr lang="nl-NL" dirty="0">
                <a:solidFill>
                  <a:srgbClr val="292A64"/>
                </a:solidFill>
              </a:rPr>
              <a:t>Samen leren en elkaar ontmoeten.</a:t>
            </a:r>
          </a:p>
          <a:p>
            <a:pPr marL="0" lvl="0" indent="0" fontAlgn="base">
              <a:buNone/>
            </a:pPr>
            <a:endParaRPr lang="nl-NL" dirty="0">
              <a:solidFill>
                <a:srgbClr val="292A64"/>
              </a:solidFill>
            </a:endParaRPr>
          </a:p>
          <a:p>
            <a:pPr lvl="0"/>
            <a:r>
              <a:rPr lang="nl-NL" dirty="0">
                <a:solidFill>
                  <a:srgbClr val="292A64"/>
                </a:solidFill>
              </a:rPr>
              <a:t>Drie studiedagen per jaar.</a:t>
            </a:r>
          </a:p>
          <a:p>
            <a:pPr lvl="0"/>
            <a:endParaRPr lang="nl-NL" dirty="0">
              <a:solidFill>
                <a:srgbClr val="292A64"/>
              </a:solidFill>
            </a:endParaRPr>
          </a:p>
          <a:p>
            <a:pPr lvl="0"/>
            <a:r>
              <a:rPr lang="nl-NL" dirty="0">
                <a:solidFill>
                  <a:srgbClr val="292A64"/>
                </a:solidFill>
              </a:rPr>
              <a:t>Bijeenkomsten gelden als professionalisering </a:t>
            </a:r>
            <a:r>
              <a:rPr lang="nl-NL" i="1" dirty="0">
                <a:solidFill>
                  <a:srgbClr val="00B050"/>
                </a:solidFill>
              </a:rPr>
              <a:t>(22.5 uur voor jaar 1, 10.5 uur voor jaar 2 en 3)</a:t>
            </a:r>
            <a:r>
              <a:rPr lang="nl-NL" dirty="0">
                <a:solidFill>
                  <a:srgbClr val="292A64"/>
                </a:solidFill>
              </a:rPr>
              <a:t> en wordt door de leidinggevende meegenomen in de normjaartaak.</a:t>
            </a:r>
            <a:endParaRPr lang="nl-NL" sz="3600" dirty="0">
              <a:solidFill>
                <a:srgbClr val="292A64"/>
              </a:solidFill>
            </a:endParaRPr>
          </a:p>
          <a:p>
            <a:pPr marL="0" indent="0" fontAlgn="base">
              <a:buNone/>
            </a:pPr>
            <a:r>
              <a:rPr lang="nl-NL" dirty="0"/>
              <a:t> </a:t>
            </a:r>
          </a:p>
          <a:p>
            <a:pPr marL="0" indent="0">
              <a:buNone/>
            </a:pPr>
            <a:endParaRPr lang="nl-NL" dirty="0"/>
          </a:p>
        </p:txBody>
      </p:sp>
      <p:pic>
        <p:nvPicPr>
          <p:cNvPr id="7" name="Afbeelding 6">
            <a:hlinkClick r:id="rId3"/>
            <a:extLst>
              <a:ext uri="{FF2B5EF4-FFF2-40B4-BE49-F238E27FC236}">
                <a16:creationId xmlns:a16="http://schemas.microsoft.com/office/drawing/2014/main" id="{EC53C39B-8086-0E71-0518-24109C143B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9810" y="6091126"/>
            <a:ext cx="1886510" cy="667698"/>
          </a:xfrm>
          <a:prstGeom prst="rect">
            <a:avLst/>
          </a:prstGeom>
          <a:noFill/>
          <a:ln>
            <a:noFill/>
          </a:ln>
        </p:spPr>
      </p:pic>
      <p:pic>
        <p:nvPicPr>
          <p:cNvPr id="4" name="Afbeelding 3">
            <a:extLst>
              <a:ext uri="{FF2B5EF4-FFF2-40B4-BE49-F238E27FC236}">
                <a16:creationId xmlns:a16="http://schemas.microsoft.com/office/drawing/2014/main" id="{C458FD3A-DD10-C05B-8F4A-6EF0A4E50767}"/>
              </a:ext>
            </a:extLst>
          </p:cNvPr>
          <p:cNvPicPr>
            <a:picLocks noChangeAspect="1"/>
          </p:cNvPicPr>
          <p:nvPr/>
        </p:nvPicPr>
        <p:blipFill>
          <a:blip r:embed="rId5"/>
          <a:stretch>
            <a:fillRect/>
          </a:stretch>
        </p:blipFill>
        <p:spPr>
          <a:xfrm>
            <a:off x="8778240" y="3746587"/>
            <a:ext cx="3159626" cy="3012238"/>
          </a:xfrm>
          <a:prstGeom prst="rect">
            <a:avLst/>
          </a:prstGeom>
        </p:spPr>
      </p:pic>
      <p:sp>
        <p:nvSpPr>
          <p:cNvPr id="5" name="Tekstvak 4">
            <a:extLst>
              <a:ext uri="{FF2B5EF4-FFF2-40B4-BE49-F238E27FC236}">
                <a16:creationId xmlns:a16="http://schemas.microsoft.com/office/drawing/2014/main" id="{AED378C1-9E60-7EA6-A32E-078A1E96E847}"/>
              </a:ext>
            </a:extLst>
          </p:cNvPr>
          <p:cNvSpPr txBox="1"/>
          <p:nvPr/>
        </p:nvSpPr>
        <p:spPr>
          <a:xfrm>
            <a:off x="9680634" y="4336799"/>
            <a:ext cx="1604586" cy="1754326"/>
          </a:xfrm>
          <a:prstGeom prst="rect">
            <a:avLst/>
          </a:prstGeom>
          <a:noFill/>
        </p:spPr>
        <p:txBody>
          <a:bodyPr wrap="square" rtlCol="0">
            <a:spAutoFit/>
          </a:bodyPr>
          <a:lstStyle/>
          <a:p>
            <a:r>
              <a:rPr lang="nl-NL" sz="3600" dirty="0">
                <a:solidFill>
                  <a:srgbClr val="FF0000"/>
                </a:solidFill>
              </a:rPr>
              <a:t>Ander voor-</a:t>
            </a:r>
          </a:p>
          <a:p>
            <a:r>
              <a:rPr lang="nl-NL" sz="3600" dirty="0">
                <a:solidFill>
                  <a:srgbClr val="FF0000"/>
                </a:solidFill>
              </a:rPr>
              <a:t>beeld</a:t>
            </a:r>
          </a:p>
        </p:txBody>
      </p:sp>
    </p:spTree>
    <p:extLst>
      <p:ext uri="{BB962C8B-B14F-4D97-AF65-F5344CB8AC3E}">
        <p14:creationId xmlns:p14="http://schemas.microsoft.com/office/powerpoint/2010/main" val="274945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1000" fill="hold"/>
                                        <p:tgtEl>
                                          <p:spTgt spid="4"/>
                                        </p:tgtEl>
                                        <p:attrNameLst>
                                          <p:attrName>ppt_w</p:attrName>
                                        </p:attrNameLst>
                                      </p:cBhvr>
                                      <p:tavLst>
                                        <p:tav tm="0">
                                          <p:val>
                                            <p:fltVal val="0"/>
                                          </p:val>
                                        </p:tav>
                                        <p:tav tm="100000">
                                          <p:val>
                                            <p:strVal val="#ppt_w"/>
                                          </p:val>
                                        </p:tav>
                                      </p:tavLst>
                                    </p:anim>
                                    <p:anim calcmode="lin" valueType="num">
                                      <p:cBhvr>
                                        <p:cTn id="54" dur="1000" fill="hold"/>
                                        <p:tgtEl>
                                          <p:spTgt spid="4"/>
                                        </p:tgtEl>
                                        <p:attrNameLst>
                                          <p:attrName>ppt_h</p:attrName>
                                        </p:attrNameLst>
                                      </p:cBhvr>
                                      <p:tavLst>
                                        <p:tav tm="0">
                                          <p:val>
                                            <p:fltVal val="0"/>
                                          </p:val>
                                        </p:tav>
                                        <p:tav tm="100000">
                                          <p:val>
                                            <p:strVal val="#ppt_h"/>
                                          </p:val>
                                        </p:tav>
                                      </p:tavLst>
                                    </p:anim>
                                    <p:anim calcmode="lin" valueType="num">
                                      <p:cBhvr>
                                        <p:cTn id="55" dur="1000" fill="hold"/>
                                        <p:tgtEl>
                                          <p:spTgt spid="4"/>
                                        </p:tgtEl>
                                        <p:attrNameLst>
                                          <p:attrName>style.rotation</p:attrName>
                                        </p:attrNameLst>
                                      </p:cBhvr>
                                      <p:tavLst>
                                        <p:tav tm="0">
                                          <p:val>
                                            <p:fltVal val="90"/>
                                          </p:val>
                                        </p:tav>
                                        <p:tav tm="100000">
                                          <p:val>
                                            <p:fltVal val="0"/>
                                          </p:val>
                                        </p:tav>
                                      </p:tavLst>
                                    </p:anim>
                                    <p:animEffect transition="in" filter="fade">
                                      <p:cBhvr>
                                        <p:cTn id="56" dur="10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ppt_w</p:attrName>
                                        </p:attrNameLst>
                                      </p:cBhvr>
                                      <p:tavLst>
                                        <p:tav tm="0">
                                          <p:val>
                                            <p:fltVal val="0"/>
                                          </p:val>
                                        </p:tav>
                                        <p:tav tm="100000">
                                          <p:val>
                                            <p:strVal val="#ppt_w"/>
                                          </p:val>
                                        </p:tav>
                                      </p:tavLst>
                                    </p:anim>
                                    <p:anim calcmode="lin" valueType="num">
                                      <p:cBhvr>
                                        <p:cTn id="62" dur="1000" fill="hold"/>
                                        <p:tgtEl>
                                          <p:spTgt spid="5"/>
                                        </p:tgtEl>
                                        <p:attrNameLst>
                                          <p:attrName>ppt_h</p:attrName>
                                        </p:attrNameLst>
                                      </p:cBhvr>
                                      <p:tavLst>
                                        <p:tav tm="0">
                                          <p:val>
                                            <p:fltVal val="0"/>
                                          </p:val>
                                        </p:tav>
                                        <p:tav tm="100000">
                                          <p:val>
                                            <p:strVal val="#ppt_h"/>
                                          </p:val>
                                        </p:tav>
                                      </p:tavLst>
                                    </p:anim>
                                    <p:anim calcmode="lin" valueType="num">
                                      <p:cBhvr>
                                        <p:cTn id="63" dur="1000" fill="hold"/>
                                        <p:tgtEl>
                                          <p:spTgt spid="5"/>
                                        </p:tgtEl>
                                        <p:attrNameLst>
                                          <p:attrName>style.rotation</p:attrName>
                                        </p:attrNameLst>
                                      </p:cBhvr>
                                      <p:tavLst>
                                        <p:tav tm="0">
                                          <p:val>
                                            <p:fltVal val="90"/>
                                          </p:val>
                                        </p:tav>
                                        <p:tav tm="100000">
                                          <p:val>
                                            <p:fltVal val="0"/>
                                          </p:val>
                                        </p:tav>
                                      </p:tavLst>
                                    </p:anim>
                                    <p:animEffect transition="in" filter="fade">
                                      <p:cBhvr>
                                        <p:cTn id="6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p:txBody>
          <a:bodyPr>
            <a:normAutofit/>
          </a:bodyPr>
          <a:lstStyle/>
          <a:p>
            <a:r>
              <a:rPr lang="nl-NL" sz="4900" b="1" dirty="0">
                <a:solidFill>
                  <a:srgbClr val="E64122"/>
                </a:solidFill>
                <a:latin typeface="Calibri" panose="020F0502020204030204" pitchFamily="34" charset="0"/>
                <a:cs typeface="Calibri" panose="020F0502020204030204" pitchFamily="34" charset="0"/>
              </a:rPr>
              <a:t>Praktisch aan de slag</a:t>
            </a:r>
            <a:endParaRPr lang="nl-NL" sz="4900" b="1" dirty="0">
              <a:solidFill>
                <a:srgbClr val="E64122"/>
              </a:solidFill>
              <a:highlight>
                <a:srgbClr val="FFFF00"/>
              </a:highlight>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C2BB7C0C-5A84-69BC-7698-28F0C4F4F682}"/>
              </a:ext>
            </a:extLst>
          </p:cNvPr>
          <p:cNvSpPr>
            <a:spLocks noGrp="1"/>
          </p:cNvSpPr>
          <p:nvPr>
            <p:ph idx="1"/>
          </p:nvPr>
        </p:nvSpPr>
        <p:spPr/>
        <p:txBody>
          <a:bodyPr vert="horz" lIns="91440" tIns="45720" rIns="91440" bIns="45720" rtlCol="0" anchor="t">
            <a:normAutofit/>
          </a:bodyPr>
          <a:lstStyle/>
          <a:p>
            <a:pPr marL="0" indent="0">
              <a:buNone/>
            </a:pPr>
            <a:r>
              <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rPr>
              <a:t>In heterogene (bestuurs-doorbroken) drietallen.</a:t>
            </a:r>
          </a:p>
          <a:p>
            <a:pPr marL="0" indent="0">
              <a:buNone/>
            </a:pPr>
            <a:endPar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rPr>
              <a:t>S</a:t>
            </a:r>
            <a:r>
              <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rPr>
              <a:t>tellingen over : Hoe kijk je tegen de startende collega (en de student) aan? </a:t>
            </a:r>
          </a:p>
          <a:p>
            <a:pPr marL="0" indent="0">
              <a:buNone/>
            </a:pPr>
            <a:r>
              <a:rPr lang="nl-NL" sz="2400" kern="100" dirty="0">
                <a:solidFill>
                  <a:srgbClr val="292A64"/>
                </a:solidFill>
                <a:effectLst/>
                <a:latin typeface="Calibri" panose="020F0502020204030204" pitchFamily="34" charset="0"/>
                <a:ea typeface="Times New Roman" panose="02020603050405020304" pitchFamily="18" charset="0"/>
                <a:cs typeface="Arial" panose="020B0604020202020204" pitchFamily="34" charset="0"/>
              </a:rPr>
              <a:t>                              Samen in gesprek. </a:t>
            </a:r>
          </a:p>
          <a:p>
            <a:pPr marL="0" indent="0">
              <a:buNone/>
            </a:pPr>
            <a:endParaRPr lang="nl-NL" sz="2400" kern="1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nl-NL" sz="2400" kern="1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nl-NL" sz="2400" dirty="0"/>
          </a:p>
          <a:p>
            <a:pPr marL="0" indent="0">
              <a:buNone/>
            </a:pPr>
            <a:endParaRPr lang="nl-NL" dirty="0"/>
          </a:p>
        </p:txBody>
      </p:sp>
      <p:pic>
        <p:nvPicPr>
          <p:cNvPr id="7" name="Afbeelding 6">
            <a:hlinkClick r:id="rId3"/>
            <a:extLst>
              <a:ext uri="{FF2B5EF4-FFF2-40B4-BE49-F238E27FC236}">
                <a16:creationId xmlns:a16="http://schemas.microsoft.com/office/drawing/2014/main" id="{EC53C39B-8086-0E71-0518-24109C143B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150690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D242D-9C81-5F90-790C-80BAEF26F686}"/>
              </a:ext>
            </a:extLst>
          </p:cNvPr>
          <p:cNvSpPr>
            <a:spLocks noGrp="1"/>
          </p:cNvSpPr>
          <p:nvPr>
            <p:ph type="title"/>
          </p:nvPr>
        </p:nvSpPr>
        <p:spPr/>
        <p:txBody>
          <a:bodyPr>
            <a:normAutofit/>
          </a:bodyPr>
          <a:lstStyle/>
          <a:p>
            <a:r>
              <a:rPr lang="nl-NL" sz="4900" b="1" dirty="0">
                <a:solidFill>
                  <a:srgbClr val="E64122"/>
                </a:solidFill>
                <a:latin typeface="Calibri" panose="020F0502020204030204" pitchFamily="34" charset="0"/>
                <a:cs typeface="Calibri" panose="020F0502020204030204" pitchFamily="34" charset="0"/>
              </a:rPr>
              <a:t>Afsluiting</a:t>
            </a:r>
          </a:p>
        </p:txBody>
      </p:sp>
      <p:sp>
        <p:nvSpPr>
          <p:cNvPr id="3" name="Tijdelijke aanduiding voor inhoud 2">
            <a:extLst>
              <a:ext uri="{FF2B5EF4-FFF2-40B4-BE49-F238E27FC236}">
                <a16:creationId xmlns:a16="http://schemas.microsoft.com/office/drawing/2014/main" id="{C2BB7C0C-5A84-69BC-7698-28F0C4F4F682}"/>
              </a:ext>
            </a:extLst>
          </p:cNvPr>
          <p:cNvSpPr>
            <a:spLocks noGrp="1"/>
          </p:cNvSpPr>
          <p:nvPr>
            <p:ph idx="1"/>
          </p:nvPr>
        </p:nvSpPr>
        <p:spPr>
          <a:xfrm>
            <a:off x="838200" y="2339975"/>
            <a:ext cx="10515600" cy="4351338"/>
          </a:xfrm>
        </p:spPr>
        <p:txBody>
          <a:bodyPr vert="horz" lIns="91440" tIns="45720" rIns="91440" bIns="45720" rtlCol="0" anchor="t">
            <a:normAutofit/>
          </a:bodyPr>
          <a:lstStyle/>
          <a:p>
            <a:pPr marL="0" indent="0">
              <a:buNone/>
            </a:pPr>
            <a:r>
              <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rPr>
              <a:t>Aanvullingen voor elkaar? </a:t>
            </a:r>
          </a:p>
          <a:p>
            <a:pPr marL="0" indent="0">
              <a:buNone/>
            </a:pPr>
            <a:endPar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rPr>
              <a:t>Wat doen we al? </a:t>
            </a:r>
          </a:p>
          <a:p>
            <a:pPr marL="0" indent="0">
              <a:buNone/>
            </a:pPr>
            <a:endPar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endParaRPr>
          </a:p>
          <a:p>
            <a:pPr marL="0" indent="0">
              <a:buNone/>
            </a:pPr>
            <a:r>
              <a:rPr lang="nl-NL" sz="2400" kern="100" dirty="0">
                <a:solidFill>
                  <a:srgbClr val="292A64"/>
                </a:solidFill>
                <a:latin typeface="Calibri" panose="020F0502020204030204" pitchFamily="34" charset="0"/>
                <a:ea typeface="Times New Roman" panose="02020603050405020304" pitchFamily="18" charset="0"/>
                <a:cs typeface="Arial" panose="020B0604020202020204" pitchFamily="34" charset="0"/>
              </a:rPr>
              <a:t>Vragen voor Lindy en Hilde?</a:t>
            </a:r>
          </a:p>
          <a:p>
            <a:pPr marL="0" indent="0">
              <a:buNone/>
            </a:pPr>
            <a:endParaRPr lang="nl-NL" kern="100" dirty="0">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nl-NL" sz="2800" kern="100" dirty="0">
              <a:latin typeface="Calibri" panose="020F0502020204030204" pitchFamily="34" charset="0"/>
              <a:ea typeface="Times New Roman" panose="02020603050405020304" pitchFamily="18" charset="0"/>
              <a:cs typeface="Arial" panose="020B0604020202020204" pitchFamily="34" charset="0"/>
            </a:endParaRPr>
          </a:p>
          <a:p>
            <a:endParaRPr lang="nl-NL" dirty="0"/>
          </a:p>
        </p:txBody>
      </p:sp>
      <p:pic>
        <p:nvPicPr>
          <p:cNvPr id="7" name="Afbeelding 6">
            <a:hlinkClick r:id="rId3"/>
            <a:extLst>
              <a:ext uri="{FF2B5EF4-FFF2-40B4-BE49-F238E27FC236}">
                <a16:creationId xmlns:a16="http://schemas.microsoft.com/office/drawing/2014/main" id="{EC53C39B-8086-0E71-0518-24109C143B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2580" y="5732647"/>
            <a:ext cx="2388030" cy="845202"/>
          </a:xfrm>
          <a:prstGeom prst="rect">
            <a:avLst/>
          </a:prstGeom>
          <a:noFill/>
          <a:ln>
            <a:noFill/>
          </a:ln>
        </p:spPr>
      </p:pic>
    </p:spTree>
    <p:extLst>
      <p:ext uri="{BB962C8B-B14F-4D97-AF65-F5344CB8AC3E}">
        <p14:creationId xmlns:p14="http://schemas.microsoft.com/office/powerpoint/2010/main" val="6500493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28ad46-bb79-49bf-a675-8cb5dfa571d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8B00B37781BA489CB89489EB6E0948" ma:contentTypeVersion="11" ma:contentTypeDescription="Een nieuw document maken." ma:contentTypeScope="" ma:versionID="c94d32e04b9ef464a60f4a0a6c49c2d4">
  <xsd:schema xmlns:xsd="http://www.w3.org/2001/XMLSchema" xmlns:xs="http://www.w3.org/2001/XMLSchema" xmlns:p="http://schemas.microsoft.com/office/2006/metadata/properties" xmlns:ns2="4e28ad46-bb79-49bf-a675-8cb5dfa571df" xmlns:ns3="17f9a14d-bf30-47f1-9506-f791a9e168da" targetNamespace="http://schemas.microsoft.com/office/2006/metadata/properties" ma:root="true" ma:fieldsID="b74632776d706121271518c50f10fcfa" ns2:_="" ns3:_="">
    <xsd:import namespace="4e28ad46-bb79-49bf-a675-8cb5dfa571df"/>
    <xsd:import namespace="17f9a14d-bf30-47f1-9506-f791a9e168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8ad46-bb79-49bf-a675-8cb5dfa57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f89bdf80-2207-4cff-a9be-3f2c5c9b36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f9a14d-bf30-47f1-9506-f791a9e168da"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85D3F-3403-41CB-9767-6C0C90970D4E}">
  <ds:schemaRefs>
    <ds:schemaRef ds:uri="http://schemas.microsoft.com/sharepoint/v3/contenttype/forms"/>
  </ds:schemaRefs>
</ds:datastoreItem>
</file>

<file path=customXml/itemProps2.xml><?xml version="1.0" encoding="utf-8"?>
<ds:datastoreItem xmlns:ds="http://schemas.openxmlformats.org/officeDocument/2006/customXml" ds:itemID="{81E8C68A-AC49-485A-96BC-197C6B1DCA8E}">
  <ds:schemaRefs>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17f9a14d-bf30-47f1-9506-f791a9e168da"/>
    <ds:schemaRef ds:uri="4e28ad46-bb79-49bf-a675-8cb5dfa571df"/>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BEB667E-7688-4729-925E-A64C439FDD46}">
  <ds:schemaRefs>
    <ds:schemaRef ds:uri="17f9a14d-bf30-47f1-9506-f791a9e168da"/>
    <ds:schemaRef ds:uri="4e28ad46-bb79-49bf-a675-8cb5dfa571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470</Words>
  <Application>Microsoft Office PowerPoint</Application>
  <PresentationFormat>Breedbeeld</PresentationFormat>
  <Paragraphs>70</Paragraphs>
  <Slides>6</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Kantoorthema</vt:lpstr>
      <vt:lpstr>PowerPoint-presentatie</vt:lpstr>
      <vt:lpstr>PowerPoint-presentatie</vt:lpstr>
      <vt:lpstr>Het driejarig proces van Eenbes&amp;Kempel</vt:lpstr>
      <vt:lpstr>lIIustratie startersdagen</vt:lpstr>
      <vt:lpstr>Praktisch aan de slag</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Douma, Hilde</cp:lastModifiedBy>
  <cp:revision>66</cp:revision>
  <dcterms:created xsi:type="dcterms:W3CDTF">2021-09-02T16:58:01Z</dcterms:created>
  <dcterms:modified xsi:type="dcterms:W3CDTF">2023-11-20T10:26:32Z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0x010100F08B00B37781BA489CB89489EB6E0948</vt:lpwstr>
  </property>
  <property fmtid="{D5CDD505-2E9C-101B-9397-08002B2CF9AE}" pid="3" name="MediaServiceImageTags">
    <vt:lpwstr/>
  </property>
</Properties>
</file>