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79" r:id="rId6"/>
    <p:sldId id="278" r:id="rId7"/>
    <p:sldId id="265" r:id="rId8"/>
    <p:sldId id="460" r:id="rId9"/>
    <p:sldId id="442" r:id="rId10"/>
    <p:sldId id="452" r:id="rId11"/>
    <p:sldId id="453" r:id="rId12"/>
    <p:sldId id="454" r:id="rId13"/>
    <p:sldId id="455" r:id="rId14"/>
    <p:sldId id="461" r:id="rId1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86"/>
    <a:srgbClr val="F02837"/>
    <a:srgbClr val="C5DEED"/>
    <a:srgbClr val="9FC8E1"/>
    <a:srgbClr val="D4D3E3"/>
    <a:srgbClr val="BEBDD5"/>
    <a:srgbClr val="231973"/>
    <a:srgbClr val="A2A1C3"/>
    <a:srgbClr val="B7472A"/>
    <a:srgbClr val="A6C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0220" autoAdjust="0"/>
  </p:normalViewPr>
  <p:slideViewPr>
    <p:cSldViewPr snapToGrid="0" snapToObjects="1">
      <p:cViewPr varScale="1">
        <p:scale>
          <a:sx n="51" d="100"/>
          <a:sy n="51" d="100"/>
        </p:scale>
        <p:origin x="12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lou, Dionne" userId="e98b1bb5-9ca9-440d-beb9-1ed8c9ce8fb1" providerId="ADAL" clId="{49632ED2-A34B-4C3B-B21E-A03A1A1D1F6B}"/>
    <pc:docChg chg="modSld">
      <pc:chgData name="Donlou, Dionne" userId="e98b1bb5-9ca9-440d-beb9-1ed8c9ce8fb1" providerId="ADAL" clId="{49632ED2-A34B-4C3B-B21E-A03A1A1D1F6B}" dt="2023-09-18T08:03:23.579" v="123" actId="20577"/>
      <pc:docMkLst>
        <pc:docMk/>
      </pc:docMkLst>
      <pc:sldChg chg="modSp mod">
        <pc:chgData name="Donlou, Dionne" userId="e98b1bb5-9ca9-440d-beb9-1ed8c9ce8fb1" providerId="ADAL" clId="{49632ED2-A34B-4C3B-B21E-A03A1A1D1F6B}" dt="2023-09-18T08:03:23.579" v="123" actId="20577"/>
        <pc:sldMkLst>
          <pc:docMk/>
          <pc:sldMk cId="3105520912" sldId="461"/>
        </pc:sldMkLst>
        <pc:spChg chg="mod">
          <ac:chgData name="Donlou, Dionne" userId="e98b1bb5-9ca9-440d-beb9-1ed8c9ce8fb1" providerId="ADAL" clId="{49632ED2-A34B-4C3B-B21E-A03A1A1D1F6B}" dt="2023-09-18T08:03:23.579" v="123" actId="20577"/>
          <ac:spMkLst>
            <pc:docMk/>
            <pc:sldMk cId="3105520912" sldId="461"/>
            <ac:spMk id="4" creationId="{745A4E04-BB34-DF4E-D9CE-2321459E59D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5T08:43:43.413"/>
    </inkml:context>
    <inkml:brush xml:id="br0">
      <inkml:brushProperty name="width" value="0.05" units="cm"/>
      <inkml:brushProperty name="height" value="0.05" units="cm"/>
    </inkml:brush>
  </inkml:definitions>
  <inkml:trace contextRef="#ctx0" brushRef="#br0">0 1 6400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E2E8C2-7451-4615-90FD-DCD6DCB77E05}" type="datetimeFigureOut">
              <a:rPr lang="nl-NL" smtClean="0"/>
              <a:t>29-9-2023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4A3E0C-243D-4C9C-ABAC-38E93DA8E06D}" type="slidenum">
              <a:rPr lang="nl-NL" smtClean="0"/>
              <a:t>‹nr.›</a:t>
            </a:fld>
            <a:endParaRPr lang="nl-NL"/>
          </a:p>
        </p:txBody>
      </p:sp>
    </p:spTree>
    <p:extLst>
      <p:ext uri="{BB962C8B-B14F-4D97-AF65-F5344CB8AC3E}">
        <p14:creationId xmlns:p14="http://schemas.microsoft.com/office/powerpoint/2010/main" val="206933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1</a:t>
            </a:fld>
            <a:endParaRPr lang="nl-NL"/>
          </a:p>
        </p:txBody>
      </p:sp>
    </p:spTree>
    <p:extLst>
      <p:ext uri="{BB962C8B-B14F-4D97-AF65-F5344CB8AC3E}">
        <p14:creationId xmlns:p14="http://schemas.microsoft.com/office/powerpoint/2010/main" val="401344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Hoe borgen we de kwaliteit:</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Ook het Opleidingsnetwerk moet verantwoording afleggen: </a:t>
            </a:r>
          </a:p>
          <a:p>
            <a:pPr marL="342900" lvl="0" indent="-342900">
              <a:lnSpc>
                <a:spcPct val="115000"/>
              </a:lnSpc>
              <a:buFont typeface="+mj-lt"/>
              <a:buAutoNum type="alphaLcPeriod"/>
            </a:pPr>
            <a:r>
              <a:rPr lang="nl-NL" sz="1800" dirty="0">
                <a:effectLst/>
                <a:latin typeface="Arial" panose="020B0604020202020204" pitchFamily="34" charset="0"/>
                <a:ea typeface="Arial" panose="020B0604020202020204" pitchFamily="34" charset="0"/>
              </a:rPr>
              <a:t>Allereerst hebben we een verantwoordelijkheid voor het leveren van kwaliteit aan ons zelf.</a:t>
            </a:r>
          </a:p>
          <a:p>
            <a:pPr marL="342900" lvl="0" indent="-342900">
              <a:lnSpc>
                <a:spcPct val="115000"/>
              </a:lnSpc>
              <a:buFont typeface="+mj-lt"/>
              <a:buAutoNum type="alphaLcPeriod"/>
            </a:pPr>
            <a:r>
              <a:rPr lang="nl-NL" sz="1800" dirty="0">
                <a:effectLst/>
                <a:latin typeface="Arial" panose="020B0604020202020204" pitchFamily="34" charset="0"/>
                <a:ea typeface="Arial" panose="020B0604020202020204" pitchFamily="34" charset="0"/>
              </a:rPr>
              <a:t>Daarnaast zijn er in het Landelijk Kwaliteitskader afspraken  over de inrichting van de kwaliteitszorg vastgelegd.</a:t>
            </a:r>
          </a:p>
          <a:p>
            <a:pPr marL="342900" lvl="0" indent="-342900">
              <a:lnSpc>
                <a:spcPct val="115000"/>
              </a:lnSpc>
              <a:buFont typeface="+mj-lt"/>
              <a:buAutoNum type="alphaLcPeriod"/>
            </a:pPr>
            <a:r>
              <a:rPr lang="nl-NL" sz="1800" dirty="0">
                <a:effectLst/>
                <a:latin typeface="Arial" panose="020B0604020202020204" pitchFamily="34" charset="0"/>
                <a:ea typeface="Arial" panose="020B0604020202020204" pitchFamily="34" charset="0"/>
              </a:rPr>
              <a:t>Welke afspraken hebben wij dan vastgelegd en waar moet iedere opleidingsschool dan aan voldoen.</a:t>
            </a:r>
          </a:p>
          <a:p>
            <a:pPr marL="228600">
              <a:lnSpc>
                <a:spcPct val="115000"/>
              </a:lnSpc>
            </a:pPr>
            <a:r>
              <a:rPr lang="nl-NL" sz="1800" dirty="0">
                <a:effectLst/>
                <a:latin typeface="Arial" panose="020B0604020202020204" pitchFamily="34" charset="0"/>
                <a:ea typeface="Arial" panose="020B0604020202020204" pitchFamily="34" charset="0"/>
              </a:rPr>
              <a:t> </a:t>
            </a:r>
          </a:p>
          <a:p>
            <a:pPr>
              <a:lnSpc>
                <a:spcPct val="115000"/>
              </a:lnSpc>
            </a:pPr>
            <a:r>
              <a:rPr lang="nl-NL" sz="1800" b="1" dirty="0">
                <a:effectLst/>
                <a:latin typeface="Arial" panose="020B0604020202020204" pitchFamily="34" charset="0"/>
                <a:ea typeface="Arial" panose="020B0604020202020204" pitchFamily="34" charset="0"/>
              </a:rPr>
              <a:t>Wie kan partner worden:</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Alle bestuurders hebben de basisafspraken in een samenwerkingsovereenkomst met elkaar vastgelegd.</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10</a:t>
            </a:fld>
            <a:endParaRPr lang="nl-NL"/>
          </a:p>
        </p:txBody>
      </p:sp>
    </p:spTree>
    <p:extLst>
      <p:ext uri="{BB962C8B-B14F-4D97-AF65-F5344CB8AC3E}">
        <p14:creationId xmlns:p14="http://schemas.microsoft.com/office/powerpoint/2010/main" val="388529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Wie zijn wij?</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Tot voor de zomervakantie bestond het Opleidingsnetwerk </a:t>
            </a:r>
            <a:r>
              <a:rPr lang="nl-NL" sz="1800" b="1" dirty="0">
                <a:effectLst/>
                <a:latin typeface="Arial" panose="020B0604020202020204" pitchFamily="34" charset="0"/>
                <a:ea typeface="Arial" panose="020B0604020202020204" pitchFamily="34" charset="0"/>
              </a:rPr>
              <a:t>uit 9 besturen: </a:t>
            </a:r>
            <a:r>
              <a:rPr lang="nl-NL" sz="1800" dirty="0">
                <a:effectLst/>
                <a:latin typeface="Arial" panose="020B0604020202020204" pitchFamily="34" charset="0"/>
                <a:ea typeface="Arial" panose="020B0604020202020204" pitchFamily="34" charset="0"/>
              </a:rPr>
              <a:t>1 SO, 7 PO en 1 bestuur Hogeschool de Kempel.</a:t>
            </a:r>
          </a:p>
          <a:p>
            <a:pPr>
              <a:lnSpc>
                <a:spcPct val="115000"/>
              </a:lnSpc>
            </a:pPr>
            <a:r>
              <a:rPr lang="nl-NL" sz="1800" dirty="0">
                <a:effectLst/>
                <a:latin typeface="Arial" panose="020B0604020202020204" pitchFamily="34" charset="0"/>
                <a:ea typeface="Arial" panose="020B0604020202020204" pitchFamily="34" charset="0"/>
              </a:rPr>
              <a:t>Vanaf 1 augustus hebben we ons Opleidingsnetwerk uitgebreid.</a:t>
            </a:r>
          </a:p>
          <a:p>
            <a:pPr>
              <a:lnSpc>
                <a:spcPct val="115000"/>
              </a:lnSpc>
            </a:pPr>
            <a:r>
              <a:rPr lang="nl-NL" sz="1800" dirty="0">
                <a:effectLst/>
                <a:latin typeface="Arial" panose="020B0604020202020204" pitchFamily="34" charset="0"/>
                <a:ea typeface="Arial" panose="020B0604020202020204" pitchFamily="34" charset="0"/>
              </a:rPr>
              <a:t>Momenteel bestaan we uit </a:t>
            </a:r>
            <a:r>
              <a:rPr lang="nl-NL" sz="1800" b="1" dirty="0">
                <a:effectLst/>
                <a:latin typeface="Arial" panose="020B0604020202020204" pitchFamily="34" charset="0"/>
                <a:ea typeface="Arial" panose="020B0604020202020204" pitchFamily="34" charset="0"/>
              </a:rPr>
              <a:t>24 besturen</a:t>
            </a:r>
            <a:r>
              <a:rPr lang="nl-NL" sz="1800" dirty="0">
                <a:effectLst/>
                <a:latin typeface="Arial" panose="020B0604020202020204" pitchFamily="34" charset="0"/>
                <a:ea typeface="Arial" panose="020B0604020202020204" pitchFamily="34" charset="0"/>
              </a:rPr>
              <a:t>, waarvan 1 SO, 22 PO en 1 bestuur Hogeschool de Kempel.</a:t>
            </a:r>
          </a:p>
          <a:p>
            <a:pPr>
              <a:lnSpc>
                <a:spcPct val="115000"/>
              </a:lnSpc>
            </a:pPr>
            <a:r>
              <a:rPr lang="nl-NL" sz="1800" dirty="0">
                <a:effectLst/>
                <a:latin typeface="Arial" panose="020B0604020202020204" pitchFamily="34" charset="0"/>
                <a:ea typeface="Arial" panose="020B0604020202020204" pitchFamily="34" charset="0"/>
              </a:rPr>
              <a:t>Samen zijn we verantwoordelijk voor het opleiden en begeleiden van aanstaande-  en startende leraren.</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2</a:t>
            </a:fld>
            <a:endParaRPr lang="nl-NL"/>
          </a:p>
        </p:txBody>
      </p:sp>
    </p:spTree>
    <p:extLst>
      <p:ext uri="{BB962C8B-B14F-4D97-AF65-F5344CB8AC3E}">
        <p14:creationId xmlns:p14="http://schemas.microsoft.com/office/powerpoint/2010/main" val="412267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Waar bevinden de besturen zich.</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De paarse cirkel laat ongeveer het gebied zien van de 9 deelnemende besturen van voor de zomervakantie.</a:t>
            </a:r>
          </a:p>
          <a:p>
            <a:pPr>
              <a:lnSpc>
                <a:spcPct val="115000"/>
              </a:lnSpc>
            </a:pPr>
            <a:r>
              <a:rPr lang="nl-NL" sz="1800" dirty="0">
                <a:effectLst/>
                <a:latin typeface="Arial" panose="020B0604020202020204" pitchFamily="34" charset="0"/>
                <a:ea typeface="Arial" panose="020B0604020202020204" pitchFamily="34" charset="0"/>
              </a:rPr>
              <a:t>Het kaartje laat zien dat er ook veel studenten buiten dat gebied naar de Hogeschool komen.</a:t>
            </a:r>
          </a:p>
          <a:p>
            <a:pPr>
              <a:lnSpc>
                <a:spcPct val="115000"/>
              </a:lnSpc>
            </a:pPr>
            <a:r>
              <a:rPr lang="nl-NL" sz="1800" dirty="0">
                <a:effectLst/>
                <a:latin typeface="Arial" panose="020B0604020202020204" pitchFamily="34" charset="0"/>
                <a:ea typeface="Arial" panose="020B0604020202020204" pitchFamily="34" charset="0"/>
              </a:rPr>
              <a:t>Dus wilden we graag ons voedingsgebied uitbreiden met meerdere partners.</a:t>
            </a:r>
          </a:p>
          <a:p>
            <a:pPr>
              <a:lnSpc>
                <a:spcPct val="115000"/>
              </a:lnSpc>
            </a:pPr>
            <a:r>
              <a:rPr lang="nl-NL" sz="1800" dirty="0">
                <a:effectLst/>
                <a:latin typeface="Arial" panose="020B0604020202020204" pitchFamily="34" charset="0"/>
                <a:ea typeface="Arial" panose="020B0604020202020204" pitchFamily="34" charset="0"/>
              </a:rPr>
              <a:t>We hebben immers de ambitie om te groeien naar 100% Samen Opleiden. </a:t>
            </a:r>
          </a:p>
          <a:p>
            <a:pPr>
              <a:lnSpc>
                <a:spcPct val="115000"/>
              </a:lnSpc>
            </a:pPr>
            <a:r>
              <a:rPr lang="nl-NL" sz="1800" dirty="0">
                <a:effectLst/>
                <a:latin typeface="Arial" panose="020B0604020202020204" pitchFamily="34" charset="0"/>
                <a:ea typeface="Arial" panose="020B0604020202020204" pitchFamily="34" charset="0"/>
              </a:rPr>
              <a:t>De opdracht van de minister: in 2030 moeten alle studenten op deze manier worden opgeleid.</a:t>
            </a:r>
          </a:p>
          <a:p>
            <a:pPr>
              <a:lnSpc>
                <a:spcPct val="115000"/>
              </a:lnSpc>
            </a:pPr>
            <a:r>
              <a:rPr lang="nl-NL" sz="1800" dirty="0">
                <a:effectLst/>
                <a:latin typeface="Arial" panose="020B0604020202020204" pitchFamily="34" charset="0"/>
                <a:ea typeface="Arial" panose="020B0604020202020204" pitchFamily="34" charset="0"/>
              </a:rPr>
              <a:t> </a:t>
            </a:r>
          </a:p>
          <a:p>
            <a:pPr>
              <a:lnSpc>
                <a:spcPct val="115000"/>
              </a:lnSpc>
            </a:pPr>
            <a:r>
              <a:rPr lang="nl-NL" sz="1800" dirty="0">
                <a:effectLst/>
                <a:latin typeface="Arial" panose="020B0604020202020204" pitchFamily="34" charset="0"/>
                <a:ea typeface="Arial" panose="020B0604020202020204" pitchFamily="34" charset="0"/>
              </a:rPr>
              <a:t>Door het voedingsgebied uit te breiden ontstaat er nog een breder scala aan diversiteit</a:t>
            </a:r>
            <a:r>
              <a:rPr lang="nl-NL" sz="1800" u="sng" dirty="0">
                <a:effectLst/>
                <a:latin typeface="Arial" panose="020B0604020202020204" pitchFamily="34" charset="0"/>
                <a:ea typeface="Arial" panose="020B0604020202020204" pitchFamily="34" charset="0"/>
              </a:rPr>
              <a:t> </a:t>
            </a:r>
            <a:r>
              <a:rPr lang="nl-NL" sz="1800" dirty="0">
                <a:effectLst/>
                <a:latin typeface="Arial" panose="020B0604020202020204" pitchFamily="34" charset="0"/>
                <a:ea typeface="Arial" panose="020B0604020202020204" pitchFamily="34" charset="0"/>
              </a:rPr>
              <a:t>van opleidingsscholen. Er valt dus echt iets te </a:t>
            </a:r>
            <a:r>
              <a:rPr lang="nl-NL" sz="1800" dirty="0" err="1">
                <a:effectLst/>
                <a:latin typeface="Arial" panose="020B0604020202020204" pitchFamily="34" charset="0"/>
                <a:ea typeface="Arial" panose="020B0604020202020204" pitchFamily="34" charset="0"/>
              </a:rPr>
              <a:t>keizen</a:t>
            </a:r>
            <a:r>
              <a:rPr lang="nl-NL" sz="1800" dirty="0">
                <a:effectLst/>
                <a:latin typeface="Arial" panose="020B0604020202020204" pitchFamily="34" charset="0"/>
                <a:ea typeface="Arial" panose="020B0604020202020204" pitchFamily="34" charset="0"/>
              </a:rPr>
              <a:t> voor de aanstaande leraar.</a:t>
            </a:r>
          </a:p>
          <a:p>
            <a:pPr>
              <a:lnSpc>
                <a:spcPct val="115000"/>
              </a:lnSpc>
            </a:pPr>
            <a:r>
              <a:rPr lang="nl-NL" sz="1800" dirty="0">
                <a:effectLst/>
                <a:latin typeface="Arial" panose="020B0604020202020204" pitchFamily="34" charset="0"/>
                <a:ea typeface="Arial" panose="020B0604020202020204" pitchFamily="34" charset="0"/>
              </a:rPr>
              <a:t>Ook binnen het hele Opleidingsnetwerk ontstaat een nieuwe </a:t>
            </a:r>
            <a:r>
              <a:rPr lang="nl-NL" sz="1800" dirty="0" err="1">
                <a:effectLst/>
                <a:latin typeface="Arial" panose="020B0604020202020204" pitchFamily="34" charset="0"/>
                <a:ea typeface="Arial" panose="020B0604020202020204" pitchFamily="34" charset="0"/>
              </a:rPr>
              <a:t>vipe</a:t>
            </a:r>
            <a:r>
              <a:rPr lang="nl-NL" sz="1800" dirty="0">
                <a:effectLst/>
                <a:latin typeface="Arial" panose="020B0604020202020204" pitchFamily="34" charset="0"/>
                <a:ea typeface="Arial" panose="020B0604020202020204" pitchFamily="34" charset="0"/>
              </a:rPr>
              <a:t> wanneer nieuwe enthousiaste partners samen met ons willen nadenken over het onderwijs van de toekomst.</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3</a:t>
            </a:fld>
            <a:endParaRPr lang="nl-NL"/>
          </a:p>
        </p:txBody>
      </p:sp>
    </p:spTree>
    <p:extLst>
      <p:ext uri="{BB962C8B-B14F-4D97-AF65-F5344CB8AC3E}">
        <p14:creationId xmlns:p14="http://schemas.microsoft.com/office/powerpoint/2010/main" val="130978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Hoeveel studenten</a:t>
            </a:r>
            <a:r>
              <a:rPr lang="nl-NL" sz="1800" dirty="0">
                <a:effectLst/>
                <a:latin typeface="Arial" panose="020B0604020202020204" pitchFamily="34" charset="0"/>
                <a:ea typeface="Arial" panose="020B0604020202020204" pitchFamily="34" charset="0"/>
              </a:rPr>
              <a:t> </a:t>
            </a:r>
            <a:r>
              <a:rPr lang="nl-NL" sz="1800" b="1" dirty="0">
                <a:effectLst/>
                <a:latin typeface="Arial" panose="020B0604020202020204" pitchFamily="34" charset="0"/>
                <a:ea typeface="Arial" panose="020B0604020202020204" pitchFamily="34" charset="0"/>
              </a:rPr>
              <a:t>leiden we momenteel op via het opleidingsnetwerk.</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Vanaf 2016 is dat gemiddeld 40%.</a:t>
            </a:r>
          </a:p>
          <a:p>
            <a:pPr>
              <a:lnSpc>
                <a:spcPct val="115000"/>
              </a:lnSpc>
            </a:pPr>
            <a:r>
              <a:rPr lang="nl-NL" sz="1800" dirty="0">
                <a:effectLst/>
                <a:latin typeface="Arial" panose="020B0604020202020204" pitchFamily="34" charset="0"/>
                <a:ea typeface="Arial" panose="020B0604020202020204" pitchFamily="34" charset="0"/>
              </a:rPr>
              <a:t>Als we naar het landelijk gemiddelde kijken zien we 21 opleidingsinstituten gemiddeld 56% van de studenten opleiden via opleidingsnetwerken.</a:t>
            </a:r>
          </a:p>
          <a:p>
            <a:pPr>
              <a:lnSpc>
                <a:spcPct val="115000"/>
              </a:lnSpc>
            </a:pPr>
            <a:r>
              <a:rPr lang="nl-NL" sz="1800" dirty="0">
                <a:effectLst/>
                <a:latin typeface="Arial" panose="020B0604020202020204" pitchFamily="34" charset="0"/>
                <a:ea typeface="Arial" panose="020B0604020202020204" pitchFamily="34" charset="0"/>
              </a:rPr>
              <a:t>Wij zaten dus tot voor kort onder het landelijk gemiddelde. Een reden te meer om ons opleidingsnetwerk uit te breiden en te groeien naar 100% Samen Opleiden.</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4</a:t>
            </a:fld>
            <a:endParaRPr lang="nl-NL"/>
          </a:p>
        </p:txBody>
      </p:sp>
    </p:spTree>
    <p:extLst>
      <p:ext uri="{BB962C8B-B14F-4D97-AF65-F5344CB8AC3E}">
        <p14:creationId xmlns:p14="http://schemas.microsoft.com/office/powerpoint/2010/main" val="293838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Arial" panose="020B0604020202020204" pitchFamily="34" charset="0"/>
                <a:ea typeface="Arial" panose="020B0604020202020204" pitchFamily="34" charset="0"/>
              </a:rPr>
              <a:t>Met de uitbreiding</a:t>
            </a:r>
            <a:r>
              <a:rPr lang="nl-NL" sz="1800" dirty="0">
                <a:effectLst/>
                <a:latin typeface="Arial" panose="020B0604020202020204" pitchFamily="34" charset="0"/>
                <a:ea typeface="Arial" panose="020B0604020202020204" pitchFamily="34" charset="0"/>
              </a:rPr>
              <a:t> van de besturen zien we dat vanaf 1 augustus 2023 nu 63% (648 studenten) via het opleidingsnetwerk worden opgeleid. </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5</a:t>
            </a:fld>
            <a:endParaRPr lang="nl-NL"/>
          </a:p>
        </p:txBody>
      </p:sp>
    </p:spTree>
    <p:extLst>
      <p:ext uri="{BB962C8B-B14F-4D97-AF65-F5344CB8AC3E}">
        <p14:creationId xmlns:p14="http://schemas.microsoft.com/office/powerpoint/2010/main" val="101444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Tijdpad wat we vanaf 2017 hebben doorlopen.</a:t>
            </a:r>
          </a:p>
          <a:p>
            <a:endParaRPr lang="nl-NL" sz="1000" dirty="0"/>
          </a:p>
          <a:p>
            <a:r>
              <a:rPr lang="nl-NL" sz="1000" b="1" dirty="0"/>
              <a:t>Ambitie 2030:</a:t>
            </a:r>
          </a:p>
          <a:p>
            <a:r>
              <a:rPr lang="nl-NL" sz="1000" dirty="0"/>
              <a:t>Juni 2022 gesprekken gevoerd met het huidige opleidingsnetwerk en besloten om het opleidingsnetwerk te openen voor nieuwe besturen.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000" dirty="0">
                <a:effectLst/>
                <a:latin typeface="Calibri" panose="020F0502020204030204" pitchFamily="34" charset="0"/>
                <a:ea typeface="Calibri" panose="020F0502020204030204" pitchFamily="34" charset="0"/>
                <a:cs typeface="Times New Roman" panose="02020603050405020304" pitchFamily="18" charset="0"/>
              </a:rPr>
              <a:t>Vooralsnog staan we als Kempel op het standpunt dat alle studenten van de Kempel opgeleid worden binnen het opleidingsnetwerk en dat alle besturen die stageplaatsen bieden aan studenten ook partner kunnen worden van het opleidingsnetwerk (onder voorwaarden zoals omschreven in het beleidsplan 2023-2026).</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000" dirty="0"/>
              <a:t>Doel is om iedere student in de ontwikkeling richting het beroep dezelfde kwaliteit in begeleiding op de werkplek te bieden én scholen zodanig te faciliteren dat zij beschikken over de kennis/vaardigheden/middelen om dat te realiseren.</a:t>
            </a:r>
          </a:p>
          <a:p>
            <a:endParaRPr lang="nl-NL" sz="1000" dirty="0"/>
          </a:p>
        </p:txBody>
      </p:sp>
      <p:sp>
        <p:nvSpPr>
          <p:cNvPr id="4" name="Tijdelijke aanduiding voor dianummer 3"/>
          <p:cNvSpPr>
            <a:spLocks noGrp="1"/>
          </p:cNvSpPr>
          <p:nvPr>
            <p:ph type="sldNum" sz="quarter" idx="5"/>
          </p:nvPr>
        </p:nvSpPr>
        <p:spPr/>
        <p:txBody>
          <a:bodyPr/>
          <a:lstStyle/>
          <a:p>
            <a:fld id="{2D671157-1AF1-42A0-9522-734D446C5FCA}" type="slidenum">
              <a:rPr lang="nl-NL" smtClean="0"/>
              <a:t>6</a:t>
            </a:fld>
            <a:endParaRPr lang="nl-NL"/>
          </a:p>
        </p:txBody>
      </p:sp>
    </p:spTree>
    <p:extLst>
      <p:ext uri="{BB962C8B-B14F-4D97-AF65-F5344CB8AC3E}">
        <p14:creationId xmlns:p14="http://schemas.microsoft.com/office/powerpoint/2010/main" val="72953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Hoe denken we dat te realiseren?</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Dat staat uitgebreid beschreven in het nieuwe beleidsplan. </a:t>
            </a:r>
          </a:p>
          <a:p>
            <a:pPr>
              <a:lnSpc>
                <a:spcPct val="115000"/>
              </a:lnSpc>
            </a:pPr>
            <a:r>
              <a:rPr lang="nl-NL" sz="1800" dirty="0">
                <a:effectLst/>
                <a:latin typeface="Arial" panose="020B0604020202020204" pitchFamily="34" charset="0"/>
                <a:ea typeface="Arial" panose="020B0604020202020204" pitchFamily="34" charset="0"/>
              </a:rPr>
              <a:t>Deze infographic is hier de verkorte versie van.</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7</a:t>
            </a:fld>
            <a:endParaRPr lang="nl-NL"/>
          </a:p>
        </p:txBody>
      </p:sp>
    </p:spTree>
    <p:extLst>
      <p:ext uri="{BB962C8B-B14F-4D97-AF65-F5344CB8AC3E}">
        <p14:creationId xmlns:p14="http://schemas.microsoft.com/office/powerpoint/2010/main" val="294649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Waar staan we voor:</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We willen de beste leraar opleiden die trots is op zijn/haar beroep.</a:t>
            </a:r>
          </a:p>
          <a:p>
            <a:pPr>
              <a:lnSpc>
                <a:spcPct val="115000"/>
              </a:lnSpc>
            </a:pPr>
            <a:r>
              <a:rPr lang="nl-NL" sz="1800" dirty="0">
                <a:effectLst/>
                <a:latin typeface="Arial" panose="020B0604020202020204" pitchFamily="34" charset="0"/>
                <a:ea typeface="Arial" panose="020B0604020202020204" pitchFamily="34" charset="0"/>
              </a:rPr>
              <a:t>a. We willen het werkplekleren </a:t>
            </a:r>
            <a:r>
              <a:rPr lang="nl-NL" sz="1800" b="1" dirty="0">
                <a:effectLst/>
                <a:latin typeface="Arial" panose="020B0604020202020204" pitchFamily="34" charset="0"/>
                <a:ea typeface="Arial" panose="020B0604020202020204" pitchFamily="34" charset="0"/>
              </a:rPr>
              <a:t>versterken door nog meer de theorie met de praktijk</a:t>
            </a:r>
            <a:r>
              <a:rPr lang="nl-NL" sz="1800" dirty="0">
                <a:effectLst/>
                <a:latin typeface="Arial" panose="020B0604020202020204" pitchFamily="34" charset="0"/>
                <a:ea typeface="Arial" panose="020B0604020202020204" pitchFamily="34" charset="0"/>
              </a:rPr>
              <a:t> met elkaar te verbinden.</a:t>
            </a:r>
          </a:p>
          <a:p>
            <a:pPr>
              <a:lnSpc>
                <a:spcPct val="115000"/>
              </a:lnSpc>
            </a:pPr>
            <a:r>
              <a:rPr lang="nl-NL" sz="1800" dirty="0">
                <a:effectLst/>
                <a:latin typeface="Arial" panose="020B0604020202020204" pitchFamily="34" charset="0"/>
                <a:ea typeface="Arial" panose="020B0604020202020204" pitchFamily="34" charset="0"/>
              </a:rPr>
              <a:t>b. We willen de </a:t>
            </a:r>
            <a:r>
              <a:rPr lang="nl-NL" sz="1800" b="1" dirty="0">
                <a:effectLst/>
                <a:latin typeface="Arial" panose="020B0604020202020204" pitchFamily="34" charset="0"/>
                <a:ea typeface="Arial" panose="020B0604020202020204" pitchFamily="34" charset="0"/>
              </a:rPr>
              <a:t>doorstroom in de opleiding vergroten</a:t>
            </a:r>
            <a:r>
              <a:rPr lang="nl-NL" sz="1800" u="sng" dirty="0">
                <a:effectLst/>
                <a:latin typeface="Arial" panose="020B0604020202020204" pitchFamily="34" charset="0"/>
                <a:ea typeface="Arial" panose="020B0604020202020204" pitchFamily="34" charset="0"/>
              </a:rPr>
              <a:t> </a:t>
            </a:r>
            <a:r>
              <a:rPr lang="nl-NL" sz="1800" dirty="0">
                <a:effectLst/>
                <a:latin typeface="Arial" panose="020B0604020202020204" pitchFamily="34" charset="0"/>
                <a:ea typeface="Arial" panose="020B0604020202020204" pitchFamily="34" charset="0"/>
              </a:rPr>
              <a:t>en onze startende leraar behouden door o.a. intensief in te zetten op de </a:t>
            </a:r>
            <a:r>
              <a:rPr lang="nl-NL" sz="1800" b="1" dirty="0">
                <a:effectLst/>
                <a:latin typeface="Arial" panose="020B0604020202020204" pitchFamily="34" charset="0"/>
                <a:ea typeface="Arial" panose="020B0604020202020204" pitchFamily="34" charset="0"/>
              </a:rPr>
              <a:t>inductiefase.</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c. We willen </a:t>
            </a:r>
            <a:r>
              <a:rPr lang="nl-NL" sz="1800" b="1" dirty="0">
                <a:effectLst/>
                <a:latin typeface="Arial" panose="020B0604020202020204" pitchFamily="34" charset="0"/>
                <a:ea typeface="Arial" panose="020B0604020202020204" pitchFamily="34" charset="0"/>
              </a:rPr>
              <a:t>een leven lang ontwikkelen stimuleren omdat we onze mensen gunnen om hun vakgebied te onderhouden.</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Arial" panose="020B0604020202020204" pitchFamily="34" charset="0"/>
                <a:ea typeface="Arial" panose="020B0604020202020204" pitchFamily="34" charset="0"/>
              </a:rPr>
              <a:t> </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Arial" panose="020B0604020202020204" pitchFamily="34" charset="0"/>
                <a:ea typeface="Arial" panose="020B0604020202020204" pitchFamily="34" charset="0"/>
              </a:rPr>
              <a:t>De basis is hierbij voor ons:</a:t>
            </a:r>
            <a:endParaRPr lang="nl-NL" sz="18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nl-NL" sz="1800" b="1" dirty="0">
                <a:effectLst/>
                <a:latin typeface="Arial" panose="020B0604020202020204" pitchFamily="34" charset="0"/>
                <a:ea typeface="Arial" panose="020B0604020202020204" pitchFamily="34" charset="0"/>
              </a:rPr>
              <a:t>Vertrouwen in elkaar</a:t>
            </a:r>
            <a:endParaRPr lang="nl-NL" sz="18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nl-NL" sz="1800" b="1" dirty="0">
                <a:effectLst/>
                <a:latin typeface="Arial" panose="020B0604020202020204" pitchFamily="34" charset="0"/>
                <a:ea typeface="Arial" panose="020B0604020202020204" pitchFamily="34" charset="0"/>
              </a:rPr>
              <a:t>Goede gesprek met elkaar blijven voeren</a:t>
            </a:r>
            <a:endParaRPr lang="nl-NL" sz="1800" dirty="0">
              <a:effectLst/>
              <a:latin typeface="Arial" panose="020B0604020202020204" pitchFamily="34" charset="0"/>
              <a:ea typeface="Arial" panose="020B0604020202020204" pitchFamily="34" charset="0"/>
            </a:endParaRPr>
          </a:p>
          <a:p>
            <a:pPr marL="342900" lvl="0" indent="-342900">
              <a:lnSpc>
                <a:spcPct val="115000"/>
              </a:lnSpc>
              <a:buFont typeface="Arial" panose="020B0604020202020204" pitchFamily="34" charset="0"/>
              <a:buChar char="-"/>
            </a:pPr>
            <a:r>
              <a:rPr lang="nl-NL" sz="1800" b="1" dirty="0">
                <a:effectLst/>
                <a:latin typeface="Arial" panose="020B0604020202020204" pitchFamily="34" charset="0"/>
                <a:ea typeface="Arial" panose="020B0604020202020204" pitchFamily="34" charset="0"/>
              </a:rPr>
              <a:t>En dat er voldoende ruimte is om de eigenheid van de partners te behouden</a:t>
            </a:r>
            <a:endParaRPr lang="nl-NL" sz="1800" dirty="0">
              <a:effectLst/>
              <a:latin typeface="Arial" panose="020B0604020202020204" pitchFamily="34" charset="0"/>
              <a:ea typeface="Arial" panose="020B0604020202020204" pitchFamily="34" charset="0"/>
            </a:endParaRPr>
          </a:p>
          <a:p>
            <a:pPr>
              <a:lnSpc>
                <a:spcPct val="115000"/>
              </a:lnSpc>
            </a:pPr>
            <a:r>
              <a:rPr lang="nl-NL" sz="1800" b="1" dirty="0">
                <a:effectLst/>
                <a:latin typeface="Arial" panose="020B0604020202020204" pitchFamily="34" charset="0"/>
                <a:ea typeface="Arial" panose="020B0604020202020204" pitchFamily="34" charset="0"/>
              </a:rPr>
              <a:t> </a:t>
            </a:r>
            <a:endParaRPr lang="nl-NL" sz="1800" dirty="0">
              <a:effectLst/>
              <a:latin typeface="Arial" panose="020B0604020202020204" pitchFamily="34" charset="0"/>
              <a:ea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8</a:t>
            </a:fld>
            <a:endParaRPr lang="nl-NL"/>
          </a:p>
        </p:txBody>
      </p:sp>
    </p:spTree>
    <p:extLst>
      <p:ext uri="{BB962C8B-B14F-4D97-AF65-F5344CB8AC3E}">
        <p14:creationId xmlns:p14="http://schemas.microsoft.com/office/powerpoint/2010/main" val="213101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pPr>
            <a:r>
              <a:rPr lang="nl-NL" sz="1800" b="1" dirty="0">
                <a:effectLst/>
                <a:latin typeface="Arial" panose="020B0604020202020204" pitchFamily="34" charset="0"/>
                <a:ea typeface="Arial" panose="020B0604020202020204" pitchFamily="34" charset="0"/>
              </a:rPr>
              <a:t>Hoe willen we dat organiseren en faciliteren;</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Als we een gezamenlijke verantwoordelijkheid voelen dan vraagt dat ook om een gezamenlijke </a:t>
            </a:r>
            <a:r>
              <a:rPr lang="nl-NL" sz="1800" b="1" dirty="0">
                <a:effectLst/>
                <a:latin typeface="Arial" panose="020B0604020202020204" pitchFamily="34" charset="0"/>
                <a:ea typeface="Arial" panose="020B0604020202020204" pitchFamily="34" charset="0"/>
              </a:rPr>
              <a:t>investering en facilitering.</a:t>
            </a:r>
            <a:endParaRPr lang="nl-NL" sz="1800" dirty="0">
              <a:effectLst/>
              <a:latin typeface="Arial" panose="020B0604020202020204" pitchFamily="34" charset="0"/>
              <a:ea typeface="Arial" panose="020B0604020202020204" pitchFamily="34" charset="0"/>
            </a:endParaRPr>
          </a:p>
          <a:p>
            <a:pPr>
              <a:lnSpc>
                <a:spcPct val="115000"/>
              </a:lnSpc>
            </a:pPr>
            <a:endParaRPr lang="nl-NL" sz="1800" b="1" dirty="0">
              <a:effectLst/>
              <a:latin typeface="Arial" panose="020B0604020202020204" pitchFamily="34" charset="0"/>
              <a:ea typeface="Arial" panose="020B0604020202020204" pitchFamily="34" charset="0"/>
            </a:endParaRPr>
          </a:p>
          <a:p>
            <a:pPr>
              <a:lnSpc>
                <a:spcPct val="115000"/>
              </a:lnSpc>
            </a:pPr>
            <a:r>
              <a:rPr lang="nl-NL" sz="1800" b="1" dirty="0">
                <a:effectLst/>
                <a:latin typeface="Arial" panose="020B0604020202020204" pitchFamily="34" charset="0"/>
                <a:ea typeface="Arial" panose="020B0604020202020204" pitchFamily="34" charset="0"/>
              </a:rPr>
              <a:t>Organisatiestructuur;</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We willen vooral inzetten op een </a:t>
            </a:r>
            <a:r>
              <a:rPr lang="nl-NL" sz="1800" b="1" dirty="0">
                <a:effectLst/>
                <a:latin typeface="Arial" panose="020B0604020202020204" pitchFamily="34" charset="0"/>
                <a:ea typeface="Arial" panose="020B0604020202020204" pitchFamily="34" charset="0"/>
              </a:rPr>
              <a:t>opgeleide en gefaciliteerde schoolopleider als verbindende factor </a:t>
            </a:r>
            <a:r>
              <a:rPr lang="nl-NL" sz="1800" dirty="0">
                <a:effectLst/>
                <a:latin typeface="Arial" panose="020B0604020202020204" pitchFamily="34" charset="0"/>
                <a:ea typeface="Arial" panose="020B0604020202020204" pitchFamily="34" charset="0"/>
              </a:rPr>
              <a:t>tussen opleidingsschool en opleidingsinstituut.</a:t>
            </a:r>
          </a:p>
          <a:p>
            <a:pPr>
              <a:lnSpc>
                <a:spcPct val="115000"/>
              </a:lnSpc>
            </a:pPr>
            <a:r>
              <a:rPr lang="nl-NL" sz="1800" dirty="0">
                <a:effectLst/>
                <a:latin typeface="Arial" panose="020B0604020202020204" pitchFamily="34" charset="0"/>
                <a:ea typeface="Arial" panose="020B0604020202020204" pitchFamily="34" charset="0"/>
              </a:rPr>
              <a:t> </a:t>
            </a:r>
          </a:p>
          <a:p>
            <a:pPr>
              <a:lnSpc>
                <a:spcPct val="115000"/>
              </a:lnSpc>
            </a:pPr>
            <a:r>
              <a:rPr lang="nl-NL" sz="1800" dirty="0">
                <a:effectLst/>
                <a:latin typeface="Arial" panose="020B0604020202020204" pitchFamily="34" charset="0"/>
                <a:ea typeface="Arial" panose="020B0604020202020204" pitchFamily="34" charset="0"/>
              </a:rPr>
              <a:t>In het organogram ziet dat er als volgt uit:</a:t>
            </a:r>
          </a:p>
          <a:p>
            <a:pPr>
              <a:lnSpc>
                <a:spcPct val="115000"/>
              </a:lnSpc>
            </a:pPr>
            <a:r>
              <a:rPr lang="nl-NL" sz="1800" b="1" dirty="0">
                <a:effectLst/>
                <a:latin typeface="Arial" panose="020B0604020202020204" pitchFamily="34" charset="0"/>
                <a:ea typeface="Arial" panose="020B0604020202020204" pitchFamily="34" charset="0"/>
              </a:rPr>
              <a:t>Bovenschools overleg:</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1 opgeleide schoolopleider als afvaardiging van ieder bestuur.</a:t>
            </a:r>
          </a:p>
          <a:p>
            <a:pPr>
              <a:lnSpc>
                <a:spcPct val="115000"/>
              </a:lnSpc>
            </a:pPr>
            <a:r>
              <a:rPr lang="nl-NL" sz="1800" dirty="0">
                <a:effectLst/>
                <a:latin typeface="Arial" panose="020B0604020202020204" pitchFamily="34" charset="0"/>
                <a:ea typeface="Arial" panose="020B0604020202020204" pitchFamily="34" charset="0"/>
              </a:rPr>
              <a:t>Zij zijn de klankbordgroep voor de programmaleiding (doen we nog steeds de goede dingen, wat is er nodig) maar bereiden ook de professionaliseringsdagen voor alle schoolopleiders mee voor.</a:t>
            </a:r>
          </a:p>
          <a:p>
            <a:pPr>
              <a:lnSpc>
                <a:spcPct val="115000"/>
              </a:lnSpc>
            </a:pPr>
            <a:r>
              <a:rPr lang="nl-NL" sz="1800" dirty="0">
                <a:effectLst/>
                <a:latin typeface="Arial" panose="020B0604020202020204" pitchFamily="34" charset="0"/>
                <a:ea typeface="Arial" panose="020B0604020202020204" pitchFamily="34" charset="0"/>
              </a:rPr>
              <a:t>Tevens hebben zij een belangrijke taak om de informatie door te vertalen naar de eigen organisatie (olievlek)</a:t>
            </a:r>
          </a:p>
          <a:p>
            <a:pPr>
              <a:lnSpc>
                <a:spcPct val="115000"/>
              </a:lnSpc>
            </a:pPr>
            <a:r>
              <a:rPr lang="nl-NL" sz="1800" b="1" dirty="0">
                <a:effectLst/>
                <a:latin typeface="Arial" panose="020B0604020202020204" pitchFamily="34" charset="0"/>
                <a:ea typeface="Arial" panose="020B0604020202020204" pitchFamily="34" charset="0"/>
              </a:rPr>
              <a:t>Programmaleiding:</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Coördineert, communiceert binnen het hele netwerk en rapporteert aan de bestuurders.</a:t>
            </a:r>
          </a:p>
          <a:p>
            <a:pPr>
              <a:lnSpc>
                <a:spcPct val="115000"/>
              </a:lnSpc>
            </a:pPr>
            <a:r>
              <a:rPr lang="nl-NL" sz="1800" b="1" dirty="0">
                <a:effectLst/>
                <a:latin typeface="Arial" panose="020B0604020202020204" pitchFamily="34" charset="0"/>
                <a:ea typeface="Arial" panose="020B0604020202020204" pitchFamily="34" charset="0"/>
              </a:rPr>
              <a:t>Stuurgroep:</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Afvaardiging van bestuurders met de programmaleiding zijn gemandateerd tot het nemen van een aantal besluiten.</a:t>
            </a:r>
          </a:p>
          <a:p>
            <a:pPr>
              <a:lnSpc>
                <a:spcPct val="115000"/>
              </a:lnSpc>
            </a:pPr>
            <a:r>
              <a:rPr lang="nl-NL" sz="1800" b="1" dirty="0">
                <a:effectLst/>
                <a:latin typeface="Arial" panose="020B0604020202020204" pitchFamily="34" charset="0"/>
                <a:ea typeface="Arial" panose="020B0604020202020204" pitchFamily="34" charset="0"/>
              </a:rPr>
              <a:t>Bestuurlijk overleg;</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Arial" panose="020B0604020202020204" pitchFamily="34" charset="0"/>
                <a:ea typeface="Arial" panose="020B0604020202020204" pitchFamily="34" charset="0"/>
              </a:rPr>
              <a:t>Alle bestuurders en zij zijn eindverantwoordelijk voor alle processen binnen het opleidingsnetwerk.</a:t>
            </a:r>
          </a:p>
          <a:p>
            <a:pPr>
              <a:lnSpc>
                <a:spcPct val="115000"/>
              </a:lnSpc>
            </a:pPr>
            <a:r>
              <a:rPr lang="nl-NL" sz="1800" dirty="0">
                <a:effectLst/>
                <a:latin typeface="Arial" panose="020B0604020202020204" pitchFamily="34" charset="0"/>
                <a:ea typeface="Arial" panose="020B0604020202020204" pitchFamily="34" charset="0"/>
              </a:rPr>
              <a:t> </a:t>
            </a:r>
          </a:p>
          <a:p>
            <a:endParaRPr lang="nl-NL" dirty="0"/>
          </a:p>
        </p:txBody>
      </p:sp>
      <p:sp>
        <p:nvSpPr>
          <p:cNvPr id="4" name="Tijdelijke aanduiding voor dianummer 3"/>
          <p:cNvSpPr>
            <a:spLocks noGrp="1"/>
          </p:cNvSpPr>
          <p:nvPr>
            <p:ph type="sldNum" sz="quarter" idx="5"/>
          </p:nvPr>
        </p:nvSpPr>
        <p:spPr/>
        <p:txBody>
          <a:bodyPr/>
          <a:lstStyle/>
          <a:p>
            <a:fld id="{DD4A3E0C-243D-4C9C-ABAC-38E93DA8E06D}" type="slidenum">
              <a:rPr lang="nl-NL" smtClean="0"/>
              <a:t>9</a:t>
            </a:fld>
            <a:endParaRPr lang="nl-NL"/>
          </a:p>
        </p:txBody>
      </p:sp>
    </p:spTree>
    <p:extLst>
      <p:ext uri="{BB962C8B-B14F-4D97-AF65-F5344CB8AC3E}">
        <p14:creationId xmlns:p14="http://schemas.microsoft.com/office/powerpoint/2010/main" val="321131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753CDA9B-7267-EA48-B401-EE2B2DDB349E}"/>
              </a:ext>
            </a:extLst>
          </p:cNvPr>
          <p:cNvPicPr>
            <a:picLocks noChangeAspect="1"/>
          </p:cNvPicPr>
          <p:nvPr userDrawn="1"/>
        </p:nvPicPr>
        <p:blipFill>
          <a:blip r:embed="rId3"/>
          <a:srcRect/>
          <a:stretch/>
        </p:blipFill>
        <p:spPr>
          <a:xfrm>
            <a:off x="3794204" y="2874406"/>
            <a:ext cx="4603592" cy="1109188"/>
          </a:xfrm>
          <a:prstGeom prst="rect">
            <a:avLst/>
          </a:prstGeom>
        </p:spPr>
      </p:pic>
    </p:spTree>
    <p:extLst>
      <p:ext uri="{BB962C8B-B14F-4D97-AF65-F5344CB8AC3E}">
        <p14:creationId xmlns:p14="http://schemas.microsoft.com/office/powerpoint/2010/main" val="24968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46190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slide 02">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1" name="Tijdelijke aanduiding voor tekst 8">
            <a:extLst>
              <a:ext uri="{FF2B5EF4-FFF2-40B4-BE49-F238E27FC236}">
                <a16:creationId xmlns:a16="http://schemas.microsoft.com/office/drawing/2014/main" id="{A7C6E853-C820-BD43-BE37-404B90D8AC2E}"/>
              </a:ext>
            </a:extLst>
          </p:cNvPr>
          <p:cNvSpPr>
            <a:spLocks noGrp="1"/>
          </p:cNvSpPr>
          <p:nvPr>
            <p:ph type="body" sz="quarter" idx="19" hasCustomPrompt="1"/>
          </p:nvPr>
        </p:nvSpPr>
        <p:spPr>
          <a:xfrm>
            <a:off x="7800775" y="5424603"/>
            <a:ext cx="2052352" cy="2095870"/>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4"/>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83381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slide 03">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93838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7C51F84-2310-0C42-033D-0AC32E093F61}"/>
              </a:ext>
            </a:extLst>
          </p:cNvPr>
          <p:cNvSpPr>
            <a:spLocks noGrp="1"/>
          </p:cNvSpPr>
          <p:nvPr>
            <p:ph type="dt" sz="half" idx="10"/>
          </p:nvPr>
        </p:nvSpPr>
        <p:spPr/>
        <p:txBody>
          <a:bodyPr/>
          <a:lstStyle/>
          <a:p>
            <a:fld id="{7BD28248-8A36-4C70-9FFA-89BBC8615446}" type="datetimeFigureOut">
              <a:rPr lang="nl-NL" smtClean="0"/>
              <a:t>29-9-2023</a:t>
            </a:fld>
            <a:endParaRPr lang="nl-NL"/>
          </a:p>
        </p:txBody>
      </p:sp>
      <p:sp>
        <p:nvSpPr>
          <p:cNvPr id="3" name="Tijdelijke aanduiding voor voettekst 2">
            <a:extLst>
              <a:ext uri="{FF2B5EF4-FFF2-40B4-BE49-F238E27FC236}">
                <a16:creationId xmlns:a16="http://schemas.microsoft.com/office/drawing/2014/main" id="{BA46003A-866E-FD7B-FEEF-7D937809BD9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BB233C2-2085-F8E4-B7B9-90BEEAEE882A}"/>
              </a:ext>
            </a:extLst>
          </p:cNvPr>
          <p:cNvSpPr>
            <a:spLocks noGrp="1"/>
          </p:cNvSpPr>
          <p:nvPr>
            <p:ph type="sldNum" sz="quarter" idx="12"/>
          </p:nvPr>
        </p:nvSpPr>
        <p:spPr/>
        <p:txBody>
          <a:bodyPr/>
          <a:lstStyle/>
          <a:p>
            <a:fld id="{BFA07783-4A56-4CA0-8198-2C1DED5D8A60}" type="slidenum">
              <a:rPr lang="nl-NL" smtClean="0"/>
              <a:t>‹nr.›</a:t>
            </a:fld>
            <a:endParaRPr lang="nl-NL"/>
          </a:p>
        </p:txBody>
      </p:sp>
    </p:spTree>
    <p:extLst>
      <p:ext uri="{BB962C8B-B14F-4D97-AF65-F5344CB8AC3E}">
        <p14:creationId xmlns:p14="http://schemas.microsoft.com/office/powerpoint/2010/main" val="228429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8097C-9B15-B49F-A88B-6595C1D077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3F4D8B-4E6F-0344-E9DC-8E43CE7F1E7B}"/>
              </a:ext>
            </a:extLst>
          </p:cNvPr>
          <p:cNvSpPr>
            <a:spLocks noGrp="1"/>
          </p:cNvSpPr>
          <p:nvPr>
            <p:ph type="dt" sz="half" idx="10"/>
          </p:nvPr>
        </p:nvSpPr>
        <p:spPr/>
        <p:txBody>
          <a:bodyPr/>
          <a:lstStyle/>
          <a:p>
            <a:fld id="{7BD28248-8A36-4C70-9FFA-89BBC8615446}" type="datetimeFigureOut">
              <a:rPr lang="nl-NL" smtClean="0"/>
              <a:t>29-9-2023</a:t>
            </a:fld>
            <a:endParaRPr lang="nl-NL"/>
          </a:p>
        </p:txBody>
      </p:sp>
      <p:sp>
        <p:nvSpPr>
          <p:cNvPr id="4" name="Tijdelijke aanduiding voor voettekst 3">
            <a:extLst>
              <a:ext uri="{FF2B5EF4-FFF2-40B4-BE49-F238E27FC236}">
                <a16:creationId xmlns:a16="http://schemas.microsoft.com/office/drawing/2014/main" id="{620FD585-7794-6D0C-E59E-39D1B101313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9F6943B-FA73-2112-29B5-496D0627EAEF}"/>
              </a:ext>
            </a:extLst>
          </p:cNvPr>
          <p:cNvSpPr>
            <a:spLocks noGrp="1"/>
          </p:cNvSpPr>
          <p:nvPr>
            <p:ph type="sldNum" sz="quarter" idx="12"/>
          </p:nvPr>
        </p:nvSpPr>
        <p:spPr/>
        <p:txBody>
          <a:bodyPr/>
          <a:lstStyle/>
          <a:p>
            <a:fld id="{BFA07783-4A56-4CA0-8198-2C1DED5D8A60}" type="slidenum">
              <a:rPr lang="nl-NL" smtClean="0"/>
              <a:t>‹nr.›</a:t>
            </a:fld>
            <a:endParaRPr lang="nl-NL"/>
          </a:p>
        </p:txBody>
      </p:sp>
    </p:spTree>
    <p:extLst>
      <p:ext uri="{BB962C8B-B14F-4D97-AF65-F5344CB8AC3E}">
        <p14:creationId xmlns:p14="http://schemas.microsoft.com/office/powerpoint/2010/main" val="170601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2006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rcRect/>
          <a:stretch/>
        </p:blipFill>
        <p:spPr>
          <a:xfrm>
            <a:off x="0" y="0"/>
            <a:ext cx="12192000" cy="6858000"/>
          </a:xfrm>
          <a:prstGeom prst="rect">
            <a:avLst/>
          </a:prstGeom>
          <a:solidFill>
            <a:srgbClr val="2A2A86"/>
          </a:solidFill>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4929637" y="365449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8026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et foto-rood">
    <p:bg>
      <p:bgPr>
        <a:solidFill>
          <a:srgbClr val="F028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1C6E8E0-0126-4DBA-BDA4-E142DD3FA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afbeelding 10">
            <a:extLst>
              <a:ext uri="{FF2B5EF4-FFF2-40B4-BE49-F238E27FC236}">
                <a16:creationId xmlns:a16="http://schemas.microsoft.com/office/drawing/2014/main" id="{5D2E6BB2-1E1F-4BDC-B10E-76ACE55B18A2}"/>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836000" rIns="3420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
        <p:nvSpPr>
          <p:cNvPr id="10" name="Ondertitel 2">
            <a:extLst>
              <a:ext uri="{FF2B5EF4-FFF2-40B4-BE49-F238E27FC236}">
                <a16:creationId xmlns:a16="http://schemas.microsoft.com/office/drawing/2014/main" id="{2578ABD7-D6CC-479D-939F-CB0EFEF45C90}"/>
              </a:ext>
            </a:extLst>
          </p:cNvPr>
          <p:cNvSpPr txBox="1">
            <a:spLocks/>
          </p:cNvSpPr>
          <p:nvPr userDrawn="1"/>
        </p:nvSpPr>
        <p:spPr>
          <a:xfrm>
            <a:off x="6404016" y="3753644"/>
            <a:ext cx="6998555" cy="538680"/>
          </a:xfrm>
          <a:prstGeom prst="rect">
            <a:avLst/>
          </a:prstGeom>
        </p:spPr>
        <p:txBody>
          <a:bodyPr vert="horz" lIns="91440" tIns="45720" rIns="91440" bIns="45720" rtlCol="0">
            <a:normAutofit/>
          </a:bodyPr>
          <a:lstStyle>
            <a:lvl1pPr marL="216000" indent="-216000" algn="l" defTabSz="914400" rtl="0" eaLnBrk="1" latinLnBrk="0" hangingPunct="1">
              <a:lnSpc>
                <a:spcPct val="90000"/>
              </a:lnSpc>
              <a:spcBef>
                <a:spcPts val="1000"/>
              </a:spcBef>
              <a:buSzPct val="80000"/>
              <a:buFontTx/>
              <a:buBlip>
                <a:blip r:embed="rId3"/>
              </a:buBlip>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nl-NL" dirty="0"/>
          </a:p>
        </p:txBody>
      </p:sp>
      <p:sp>
        <p:nvSpPr>
          <p:cNvPr id="7" name="Titel 1">
            <a:extLst>
              <a:ext uri="{FF2B5EF4-FFF2-40B4-BE49-F238E27FC236}">
                <a16:creationId xmlns:a16="http://schemas.microsoft.com/office/drawing/2014/main" id="{9E3D9433-2817-4F09-816A-F967F37082F0}"/>
              </a:ext>
            </a:extLst>
          </p:cNvPr>
          <p:cNvSpPr>
            <a:spLocks noGrp="1"/>
          </p:cNvSpPr>
          <p:nvPr>
            <p:ph type="ctrTitle" hasCustomPrompt="1"/>
          </p:nvPr>
        </p:nvSpPr>
        <p:spPr>
          <a:xfrm>
            <a:off x="5576993" y="1533253"/>
            <a:ext cx="6230477" cy="1571103"/>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2" name="Ondertitel 2">
            <a:extLst>
              <a:ext uri="{FF2B5EF4-FFF2-40B4-BE49-F238E27FC236}">
                <a16:creationId xmlns:a16="http://schemas.microsoft.com/office/drawing/2014/main" id="{F51B1B35-9EB6-8B98-6357-C5691B3BC1C7}"/>
              </a:ext>
            </a:extLst>
          </p:cNvPr>
          <p:cNvSpPr>
            <a:spLocks noGrp="1"/>
          </p:cNvSpPr>
          <p:nvPr>
            <p:ph type="subTitle" idx="1" hasCustomPrompt="1"/>
          </p:nvPr>
        </p:nvSpPr>
        <p:spPr>
          <a:xfrm>
            <a:off x="6232409" y="347659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318221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et foto-blauw">
    <p:bg>
      <p:bgPr>
        <a:solidFill>
          <a:srgbClr val="2A2A86"/>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FCC96E5-1B9B-3841-8C39-2C8DAA8A8ACA}"/>
              </a:ext>
            </a:extLst>
          </p:cNvPr>
          <p:cNvPicPr>
            <a:picLocks noChangeAspect="1"/>
          </p:cNvPicPr>
          <p:nvPr userDrawn="1"/>
        </p:nvPicPr>
        <p:blipFill>
          <a:blip r:embed="rId2"/>
          <a:stretch>
            <a:fillRect/>
          </a:stretch>
        </p:blipFill>
        <p:spPr>
          <a:xfrm>
            <a:off x="0" y="0"/>
            <a:ext cx="12192000" cy="6858000"/>
          </a:xfrm>
          <a:prstGeom prst="rect">
            <a:avLst/>
          </a:prstGeom>
          <a:solidFill>
            <a:srgbClr val="2A2A86"/>
          </a:solidFill>
        </p:spPr>
      </p:pic>
      <p:sp>
        <p:nvSpPr>
          <p:cNvPr id="6" name="Titel 1">
            <a:extLst>
              <a:ext uri="{FF2B5EF4-FFF2-40B4-BE49-F238E27FC236}">
                <a16:creationId xmlns:a16="http://schemas.microsoft.com/office/drawing/2014/main" id="{6BBE61E2-50BA-9F44-9815-BFDD82737498}"/>
              </a:ext>
            </a:extLst>
          </p:cNvPr>
          <p:cNvSpPr>
            <a:spLocks noGrp="1"/>
          </p:cNvSpPr>
          <p:nvPr>
            <p:ph type="ctrTitle" hasCustomPrompt="1"/>
          </p:nvPr>
        </p:nvSpPr>
        <p:spPr>
          <a:xfrm>
            <a:off x="5576993" y="1533253"/>
            <a:ext cx="6230477" cy="1578810"/>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B8C68129-948C-E140-93B5-299091D228D1}"/>
              </a:ext>
            </a:extLst>
          </p:cNvPr>
          <p:cNvSpPr>
            <a:spLocks noGrp="1"/>
          </p:cNvSpPr>
          <p:nvPr>
            <p:ph type="subTitle" idx="1" hasCustomPrompt="1"/>
          </p:nvPr>
        </p:nvSpPr>
        <p:spPr>
          <a:xfrm>
            <a:off x="6455422" y="374593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2" name="Tijdelijke aanduiding voor afbeelding 10">
            <a:extLst>
              <a:ext uri="{FF2B5EF4-FFF2-40B4-BE49-F238E27FC236}">
                <a16:creationId xmlns:a16="http://schemas.microsoft.com/office/drawing/2014/main" id="{FE7B06EC-52B9-D04C-B7C7-B34E8A2B1248}"/>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440000" bIns="18000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Tree>
    <p:extLst>
      <p:ext uri="{BB962C8B-B14F-4D97-AF65-F5344CB8AC3E}">
        <p14:creationId xmlns:p14="http://schemas.microsoft.com/office/powerpoint/2010/main" val="79392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et foto-paars">
    <p:bg>
      <p:bgPr>
        <a:solidFill>
          <a:srgbClr val="A2A1C3"/>
        </a:solidFill>
        <a:effectLst/>
      </p:bgPr>
    </p:bg>
    <p:spTree>
      <p:nvGrpSpPr>
        <p:cNvPr id="1" name=""/>
        <p:cNvGrpSpPr/>
        <p:nvPr/>
      </p:nvGrpSpPr>
      <p:grpSpPr>
        <a:xfrm>
          <a:off x="0" y="0"/>
          <a:ext cx="0" cy="0"/>
          <a:chOff x="0" y="0"/>
          <a:chExt cx="0" cy="0"/>
        </a:xfrm>
      </p:grpSpPr>
      <p:sp>
        <p:nvSpPr>
          <p:cNvPr id="6" name="Tijdelijke aanduiding voor afbeelding 10">
            <a:extLst>
              <a:ext uri="{FF2B5EF4-FFF2-40B4-BE49-F238E27FC236}">
                <a16:creationId xmlns:a16="http://schemas.microsoft.com/office/drawing/2014/main" id="{4453846E-31CD-43CB-974E-7AD51060BF3E}"/>
              </a:ext>
            </a:extLst>
          </p:cNvPr>
          <p:cNvSpPr>
            <a:spLocks noGrp="1"/>
          </p:cNvSpPr>
          <p:nvPr>
            <p:ph type="pic" sz="quarter" idx="11" hasCustomPrompt="1"/>
          </p:nvPr>
        </p:nvSpPr>
        <p:spPr>
          <a:xfrm flipH="1">
            <a:off x="5103935" y="-174896"/>
            <a:ext cx="7424823" cy="7388984"/>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908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pic>
        <p:nvPicPr>
          <p:cNvPr id="7" name="Afbeelding 6">
            <a:extLst>
              <a:ext uri="{FF2B5EF4-FFF2-40B4-BE49-F238E27FC236}">
                <a16:creationId xmlns:a16="http://schemas.microsoft.com/office/drawing/2014/main" id="{1CBDD9EE-9981-4C3B-91EE-437D36A1A0C1}"/>
              </a:ext>
            </a:extLst>
          </p:cNvPr>
          <p:cNvPicPr>
            <a:picLocks noChangeAspect="1"/>
          </p:cNvPicPr>
          <p:nvPr userDrawn="1"/>
        </p:nvPicPr>
        <p:blipFill>
          <a:blip r:embed="rId2"/>
          <a:stretch>
            <a:fillRect/>
          </a:stretch>
        </p:blipFill>
        <p:spPr>
          <a:xfrm>
            <a:off x="0" y="-66957"/>
            <a:ext cx="12192000" cy="6858000"/>
          </a:xfrm>
          <a:prstGeom prst="rect">
            <a:avLst/>
          </a:prstGeom>
        </p:spPr>
      </p:pic>
      <p:sp>
        <p:nvSpPr>
          <p:cNvPr id="8" name="Titel 1">
            <a:extLst>
              <a:ext uri="{FF2B5EF4-FFF2-40B4-BE49-F238E27FC236}">
                <a16:creationId xmlns:a16="http://schemas.microsoft.com/office/drawing/2014/main" id="{32D69677-5291-4B81-840D-15A52DE86BDE}"/>
              </a:ext>
            </a:extLst>
          </p:cNvPr>
          <p:cNvSpPr>
            <a:spLocks noGrp="1"/>
          </p:cNvSpPr>
          <p:nvPr>
            <p:ph type="ctrTitle" hasCustomPrompt="1"/>
          </p:nvPr>
        </p:nvSpPr>
        <p:spPr>
          <a:xfrm>
            <a:off x="692866" y="1489291"/>
            <a:ext cx="6230477" cy="1666734"/>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9" name="Ondertitel 2">
            <a:extLst>
              <a:ext uri="{FF2B5EF4-FFF2-40B4-BE49-F238E27FC236}">
                <a16:creationId xmlns:a16="http://schemas.microsoft.com/office/drawing/2014/main" id="{913B43E7-E549-4578-8FFD-9B301097D870}"/>
              </a:ext>
            </a:extLst>
          </p:cNvPr>
          <p:cNvSpPr>
            <a:spLocks noGrp="1"/>
          </p:cNvSpPr>
          <p:nvPr>
            <p:ph type="subTitle" idx="1" hasCustomPrompt="1"/>
          </p:nvPr>
        </p:nvSpPr>
        <p:spPr>
          <a:xfrm>
            <a:off x="1571295" y="3701975"/>
            <a:ext cx="5352047" cy="538680"/>
          </a:xfrm>
        </p:spPr>
        <p:txBody>
          <a:bodyPr>
            <a:normAutofit/>
          </a:bodyPr>
          <a:lstStyle>
            <a:lvl1pPr marL="216000" indent="-216000" algn="l">
              <a:buSzPct val="80000"/>
              <a:buFontTx/>
              <a:buBlip>
                <a:blip r:embed="rId3"/>
              </a:buBlip>
              <a:defRPr sz="2400" b="1">
                <a:solidFill>
                  <a:srgbClr val="231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11011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529029"/>
            <a:ext cx="7180964" cy="671121"/>
          </a:xfrm>
        </p:spPr>
        <p:txBody>
          <a:bodyPr anchor="t" anchorCtr="0">
            <a:normAutofit/>
          </a:bodyPr>
          <a:lstStyle>
            <a:lvl1pPr algn="l">
              <a:lnSpc>
                <a:spcPts val="5000"/>
              </a:lnSpc>
              <a:defRPr sz="3200" b="1" cap="all" baseline="0">
                <a:solidFill>
                  <a:srgbClr val="2A2A86"/>
                </a:solidFill>
                <a:latin typeface="+mn-lt"/>
              </a:defRPr>
            </a:lvl1pPr>
          </a:lstStyle>
          <a:p>
            <a:r>
              <a:rPr lang="nl-NL" dirty="0"/>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1432822"/>
            <a:ext cx="5486918" cy="557903"/>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1520829"/>
            <a:ext cx="206729" cy="211112"/>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317533" y="2311404"/>
            <a:ext cx="8178891" cy="3890736"/>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een stuk (body)tekst.</a:t>
            </a:r>
          </a:p>
          <a:p>
            <a:pPr lvl="0"/>
            <a:endParaRPr lang="nl-NL" dirty="0"/>
          </a:p>
          <a:p>
            <a:pPr lvl="0"/>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3835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83399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278843" y="1732677"/>
            <a:ext cx="6769781" cy="3953747"/>
          </a:xfrm>
        </p:spPr>
        <p:txBody>
          <a:bodyPr>
            <a:normAutofit/>
          </a:bodyPr>
          <a:lstStyle>
            <a:lvl1pPr marL="0" indent="0">
              <a:lnSpc>
                <a:spcPts val="2200"/>
              </a:lnSpc>
              <a:spcBef>
                <a:spcPts val="0"/>
              </a:spcBef>
              <a:buFont typeface="Arial" panose="020B0604020202020204" pitchFamily="34" charset="0"/>
              <a:buNone/>
              <a:defRPr sz="2000" b="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dirty="0"/>
              <a:t>Dubbelklik om afbeelding te plaatsen</a:t>
            </a:r>
          </a:p>
          <a:p>
            <a:endParaRPr lang="nl-NL" dirty="0"/>
          </a:p>
          <a:p>
            <a:endParaRPr lang="nl-NL" dirty="0"/>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pic>
        <p:nvPicPr>
          <p:cNvPr id="11" name="Afbeelding 10">
            <a:extLst>
              <a:ext uri="{FF2B5EF4-FFF2-40B4-BE49-F238E27FC236}">
                <a16:creationId xmlns:a16="http://schemas.microsoft.com/office/drawing/2014/main" id="{F35DA866-84FD-4237-9A4D-D72F897CAAB4}"/>
              </a:ext>
            </a:extLst>
          </p:cNvPr>
          <p:cNvPicPr>
            <a:picLocks noChangeAspect="1"/>
          </p:cNvPicPr>
          <p:nvPr userDrawn="1"/>
        </p:nvPicPr>
        <p:blipFill>
          <a:blip r:embed="rId3"/>
          <a:srcRect/>
          <a:stretch/>
        </p:blipFill>
        <p:spPr>
          <a:xfrm>
            <a:off x="9977868" y="6077562"/>
            <a:ext cx="1776013" cy="427912"/>
          </a:xfrm>
          <a:prstGeom prst="rect">
            <a:avLst/>
          </a:prstGeom>
        </p:spPr>
      </p:pic>
    </p:spTree>
    <p:extLst>
      <p:ext uri="{BB962C8B-B14F-4D97-AF65-F5344CB8AC3E}">
        <p14:creationId xmlns:p14="http://schemas.microsoft.com/office/powerpoint/2010/main" val="362966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t afbeelding 0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AA14A89-F885-41A4-BB7F-7FF96CF69753}"/>
              </a:ext>
            </a:extLst>
          </p:cNvPr>
          <p:cNvSpPr>
            <a:spLocks noGrp="1"/>
          </p:cNvSpPr>
          <p:nvPr>
            <p:ph type="ctrTitle" hasCustomPrompt="1"/>
          </p:nvPr>
        </p:nvSpPr>
        <p:spPr>
          <a:xfrm>
            <a:off x="1064420" y="144006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9" name="Tijdelijke aanduiding voor tekst 2">
            <a:extLst>
              <a:ext uri="{FF2B5EF4-FFF2-40B4-BE49-F238E27FC236}">
                <a16:creationId xmlns:a16="http://schemas.microsoft.com/office/drawing/2014/main" id="{9DF73A5F-AFAB-4793-B148-BE4BEFF785DD}"/>
              </a:ext>
            </a:extLst>
          </p:cNvPr>
          <p:cNvSpPr>
            <a:spLocks noGrp="1"/>
          </p:cNvSpPr>
          <p:nvPr>
            <p:ph type="body" idx="10" hasCustomPrompt="1"/>
          </p:nvPr>
        </p:nvSpPr>
        <p:spPr>
          <a:xfrm>
            <a:off x="1382208" y="2172888"/>
            <a:ext cx="6847391" cy="3506943"/>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10" name="Tijdelijke aanduiding voor afbeelding 10">
            <a:extLst>
              <a:ext uri="{FF2B5EF4-FFF2-40B4-BE49-F238E27FC236}">
                <a16:creationId xmlns:a16="http://schemas.microsoft.com/office/drawing/2014/main" id="{DC84CCA5-0F18-44F1-A25D-D51B745A7EFE}"/>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lstStyle>
            <a:lvl1pPr marL="0" indent="0" algn="ctr">
              <a:buNone/>
              <a:defRPr/>
            </a:lvl1pPr>
          </a:lstStyle>
          <a:p>
            <a:r>
              <a:rPr lang="nl-NL" dirty="0"/>
              <a:t>Dubbelklik om afbeelding te plaatsen</a:t>
            </a:r>
          </a:p>
          <a:p>
            <a:endParaRPr lang="nl-NL" dirty="0"/>
          </a:p>
          <a:p>
            <a:endParaRPr lang="nl-NL" dirty="0"/>
          </a:p>
        </p:txBody>
      </p:sp>
      <p:sp>
        <p:nvSpPr>
          <p:cNvPr id="11" name="Tijdelijke aanduiding voor tekst 8">
            <a:extLst>
              <a:ext uri="{FF2B5EF4-FFF2-40B4-BE49-F238E27FC236}">
                <a16:creationId xmlns:a16="http://schemas.microsoft.com/office/drawing/2014/main" id="{85E5F9F1-0614-4D1C-A78D-21842A76B566}"/>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2" name="Tijdelijke aanduiding voor tekst 4">
            <a:extLst>
              <a:ext uri="{FF2B5EF4-FFF2-40B4-BE49-F238E27FC236}">
                <a16:creationId xmlns:a16="http://schemas.microsoft.com/office/drawing/2014/main" id="{B1C18298-DA88-4D31-8CC7-BAC96D952C9D}"/>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dirty="0"/>
              <a:t>Klik hier om tekst toe te voegen</a:t>
            </a:r>
          </a:p>
        </p:txBody>
      </p:sp>
      <p:pic>
        <p:nvPicPr>
          <p:cNvPr id="13" name="Afbeelding 12">
            <a:extLst>
              <a:ext uri="{FF2B5EF4-FFF2-40B4-BE49-F238E27FC236}">
                <a16:creationId xmlns:a16="http://schemas.microsoft.com/office/drawing/2014/main" id="{90928454-3FA7-43B7-AFBF-B7D5DD2345A9}"/>
              </a:ext>
            </a:extLst>
          </p:cNvPr>
          <p:cNvPicPr>
            <a:picLocks noChangeAspect="1"/>
          </p:cNvPicPr>
          <p:nvPr userDrawn="1"/>
        </p:nvPicPr>
        <p:blipFill>
          <a:blip r:embed="rId4"/>
          <a:srcRect/>
          <a:stretch/>
        </p:blipFill>
        <p:spPr>
          <a:xfrm>
            <a:off x="9977868" y="6077562"/>
            <a:ext cx="1776013" cy="427912"/>
          </a:xfrm>
          <a:prstGeom prst="rect">
            <a:avLst/>
          </a:prstGeom>
        </p:spPr>
      </p:pic>
    </p:spTree>
    <p:extLst>
      <p:ext uri="{BB962C8B-B14F-4D97-AF65-F5344CB8AC3E}">
        <p14:creationId xmlns:p14="http://schemas.microsoft.com/office/powerpoint/2010/main" val="107955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57D68B-0ADC-4B47-BE28-7C7819D365B2}"/>
              </a:ext>
            </a:extLst>
          </p:cNvPr>
          <p:cNvSpPr>
            <a:spLocks noGrp="1"/>
          </p:cNvSpPr>
          <p:nvPr>
            <p:ph type="title"/>
          </p:nvPr>
        </p:nvSpPr>
        <p:spPr>
          <a:xfrm>
            <a:off x="838200" y="365126"/>
            <a:ext cx="10515600" cy="635000"/>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609FF51-9707-0E48-97E4-5F9D69EAC1D6}"/>
              </a:ext>
            </a:extLst>
          </p:cNvPr>
          <p:cNvSpPr>
            <a:spLocks noGrp="1"/>
          </p:cNvSpPr>
          <p:nvPr>
            <p:ph type="body" idx="1"/>
          </p:nvPr>
        </p:nvSpPr>
        <p:spPr>
          <a:xfrm>
            <a:off x="1524000" y="1438275"/>
            <a:ext cx="9829799" cy="473868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5286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63" r:id="rId5"/>
    <p:sldLayoutId id="2147483674" r:id="rId6"/>
    <p:sldLayoutId id="2147483671" r:id="rId7"/>
    <p:sldLayoutId id="2147483664" r:id="rId8"/>
    <p:sldLayoutId id="2147483672" r:id="rId9"/>
    <p:sldLayoutId id="2147483667" r:id="rId10"/>
    <p:sldLayoutId id="2147483666" r:id="rId11"/>
    <p:sldLayoutId id="2147483676" r:id="rId12"/>
    <p:sldLayoutId id="2147483677" r:id="rId13"/>
    <p:sldLayoutId id="2147483678" r:id="rId14"/>
  </p:sldLayoutIdLst>
  <p:txStyles>
    <p:titleStyle>
      <a:lvl1pPr algn="l" defTabSz="914400" rtl="0" eaLnBrk="1" latinLnBrk="0" hangingPunct="1">
        <a:lnSpc>
          <a:spcPct val="90000"/>
        </a:lnSpc>
        <a:spcBef>
          <a:spcPct val="0"/>
        </a:spcBef>
        <a:buNone/>
        <a:defRPr sz="3200" b="1" kern="1200">
          <a:solidFill>
            <a:srgbClr val="F02837"/>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F02837"/>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4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www.samenopleiden.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amenopleiden.nl/"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cid:image002.png@01D9A2B6.24B3A1C0" TargetMode="External"/><Relationship Id="rId18" Type="http://schemas.openxmlformats.org/officeDocument/2006/relationships/image" Target="../media/image26.png"/><Relationship Id="rId3" Type="http://schemas.openxmlformats.org/officeDocument/2006/relationships/hyperlink" Target="https://www.samenopleiden.nl/" TargetMode="External"/><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www.samenopleiden.n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BF084-AC1D-841E-F165-6EFA0E1CDC39}"/>
              </a:ext>
            </a:extLst>
          </p:cNvPr>
          <p:cNvSpPr>
            <a:spLocks noGrp="1"/>
          </p:cNvSpPr>
          <p:nvPr>
            <p:ph type="ctrTitle"/>
          </p:nvPr>
        </p:nvSpPr>
        <p:spPr/>
        <p:txBody>
          <a:bodyPr>
            <a:normAutofit fontScale="90000"/>
          </a:bodyPr>
          <a:lstStyle/>
          <a:p>
            <a:br>
              <a:rPr lang="nl-NL" dirty="0"/>
            </a:br>
            <a:r>
              <a:rPr lang="nl-NL" dirty="0"/>
              <a:t>Samen Opleiden </a:t>
            </a:r>
            <a:r>
              <a:rPr lang="nl-NL" sz="4400" dirty="0"/>
              <a:t>Opleidingsnetwerk</a:t>
            </a:r>
            <a:endParaRPr lang="nl-NL" dirty="0"/>
          </a:p>
        </p:txBody>
      </p:sp>
      <p:sp>
        <p:nvSpPr>
          <p:cNvPr id="3" name="Ondertitel 2">
            <a:extLst>
              <a:ext uri="{FF2B5EF4-FFF2-40B4-BE49-F238E27FC236}">
                <a16:creationId xmlns:a16="http://schemas.microsoft.com/office/drawing/2014/main" id="{16CBC5D0-B1B9-8B37-731B-E5ED92A9ACAD}"/>
              </a:ext>
            </a:extLst>
          </p:cNvPr>
          <p:cNvSpPr>
            <a:spLocks noGrp="1"/>
          </p:cNvSpPr>
          <p:nvPr>
            <p:ph type="subTitle" idx="1"/>
          </p:nvPr>
        </p:nvSpPr>
        <p:spPr/>
        <p:txBody>
          <a:bodyPr>
            <a:normAutofit fontScale="77500" lnSpcReduction="20000"/>
          </a:bodyPr>
          <a:lstStyle/>
          <a:p>
            <a:r>
              <a:rPr lang="nl-NL" dirty="0"/>
              <a:t>Naar 100% Samen Opleiden &amp; Professionaliseren</a:t>
            </a:r>
          </a:p>
        </p:txBody>
      </p:sp>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4F2B8A87-CB05-926B-375C-71B771787846}"/>
                  </a:ext>
                </a:extLst>
              </p14:cNvPr>
              <p14:cNvContentPartPr/>
              <p14:nvPr/>
            </p14:nvContentPartPr>
            <p14:xfrm>
              <a:off x="12236835" y="6455865"/>
              <a:ext cx="360" cy="360"/>
            </p14:xfrm>
          </p:contentPart>
        </mc:Choice>
        <mc:Fallback xmlns="">
          <p:pic>
            <p:nvPicPr>
              <p:cNvPr id="4" name="Inkt 3">
                <a:extLst>
                  <a:ext uri="{FF2B5EF4-FFF2-40B4-BE49-F238E27FC236}">
                    <a16:creationId xmlns:a16="http://schemas.microsoft.com/office/drawing/2014/main" id="{4F2B8A87-CB05-926B-375C-71B771787846}"/>
                  </a:ext>
                </a:extLst>
              </p:cNvPr>
              <p:cNvPicPr/>
              <p:nvPr/>
            </p:nvPicPr>
            <p:blipFill>
              <a:blip r:embed="rId4"/>
              <a:stretch>
                <a:fillRect/>
              </a:stretch>
            </p:blipFill>
            <p:spPr>
              <a:xfrm>
                <a:off x="12227835" y="6447225"/>
                <a:ext cx="18000" cy="18000"/>
              </a:xfrm>
              <a:prstGeom prst="rect">
                <a:avLst/>
              </a:prstGeom>
            </p:spPr>
          </p:pic>
        </mc:Fallback>
      </mc:AlternateContent>
    </p:spTree>
    <p:extLst>
      <p:ext uri="{BB962C8B-B14F-4D97-AF65-F5344CB8AC3E}">
        <p14:creationId xmlns:p14="http://schemas.microsoft.com/office/powerpoint/2010/main" val="4232693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Automatisch gegenereerde beschrijving">
            <a:extLst>
              <a:ext uri="{FF2B5EF4-FFF2-40B4-BE49-F238E27FC236}">
                <a16:creationId xmlns:a16="http://schemas.microsoft.com/office/drawing/2014/main" id="{29CE65FC-5F0D-9F71-6B15-876AB400FC8E}"/>
              </a:ext>
            </a:extLst>
          </p:cNvPr>
          <p:cNvPicPr>
            <a:picLocks noChangeAspect="1"/>
          </p:cNvPicPr>
          <p:nvPr/>
        </p:nvPicPr>
        <p:blipFill rotWithShape="1">
          <a:blip r:embed="rId3"/>
          <a:srcRect l="35184" t="57905" r="2320" b="13143"/>
          <a:stretch/>
        </p:blipFill>
        <p:spPr>
          <a:xfrm>
            <a:off x="644890" y="2656114"/>
            <a:ext cx="10075362" cy="3300549"/>
          </a:xfrm>
          <a:prstGeom prst="rect">
            <a:avLst/>
          </a:prstGeom>
        </p:spPr>
      </p:pic>
      <p:pic>
        <p:nvPicPr>
          <p:cNvPr id="2" name="Afbeelding 1">
            <a:hlinkClick r:id="rId4"/>
            <a:extLst>
              <a:ext uri="{FF2B5EF4-FFF2-40B4-BE49-F238E27FC236}">
                <a16:creationId xmlns:a16="http://schemas.microsoft.com/office/drawing/2014/main" id="{1FA46B26-8680-DFA9-716E-2932E02810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7476" y="578265"/>
            <a:ext cx="3505677" cy="1240774"/>
          </a:xfrm>
          <a:prstGeom prst="rect">
            <a:avLst/>
          </a:prstGeom>
          <a:noFill/>
          <a:ln>
            <a:noFill/>
          </a:ln>
        </p:spPr>
      </p:pic>
    </p:spTree>
    <p:extLst>
      <p:ext uri="{BB962C8B-B14F-4D97-AF65-F5344CB8AC3E}">
        <p14:creationId xmlns:p14="http://schemas.microsoft.com/office/powerpoint/2010/main" val="291562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2"/>
            <a:extLst>
              <a:ext uri="{FF2B5EF4-FFF2-40B4-BE49-F238E27FC236}">
                <a16:creationId xmlns:a16="http://schemas.microsoft.com/office/drawing/2014/main" id="{04F4A487-45C6-9390-4640-879447A6A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476" y="578265"/>
            <a:ext cx="3505677" cy="1240774"/>
          </a:xfrm>
          <a:prstGeom prst="rect">
            <a:avLst/>
          </a:prstGeom>
          <a:noFill/>
          <a:ln>
            <a:noFill/>
          </a:ln>
        </p:spPr>
      </p:pic>
      <p:sp>
        <p:nvSpPr>
          <p:cNvPr id="4" name="Tekstvak 3">
            <a:extLst>
              <a:ext uri="{FF2B5EF4-FFF2-40B4-BE49-F238E27FC236}">
                <a16:creationId xmlns:a16="http://schemas.microsoft.com/office/drawing/2014/main" id="{745A4E04-BB34-DF4E-D9CE-2321459E59DB}"/>
              </a:ext>
            </a:extLst>
          </p:cNvPr>
          <p:cNvSpPr txBox="1"/>
          <p:nvPr/>
        </p:nvSpPr>
        <p:spPr>
          <a:xfrm>
            <a:off x="3048000" y="1819039"/>
            <a:ext cx="6096000" cy="4357090"/>
          </a:xfrm>
          <a:prstGeom prst="rect">
            <a:avLst/>
          </a:prstGeom>
          <a:noFill/>
        </p:spPr>
        <p:txBody>
          <a:bodyPr wrap="square">
            <a:spAutoFit/>
          </a:bodyPr>
          <a:lstStyle/>
          <a:p>
            <a:r>
              <a:rPr lang="nl-NL" sz="2800" b="1" dirty="0">
                <a:solidFill>
                  <a:srgbClr val="E64122"/>
                </a:solidFill>
                <a:latin typeface="Calibri" panose="020F0502020204030204" pitchFamily="34" charset="0"/>
                <a:ea typeface="+mj-ea"/>
                <a:cs typeface="Calibri" panose="020F0502020204030204" pitchFamily="34" charset="0"/>
              </a:rPr>
              <a:t>Voordat we afscheid nemen:</a:t>
            </a:r>
          </a:p>
          <a:p>
            <a:endParaRPr lang="nl-NL" dirty="0"/>
          </a:p>
          <a:p>
            <a:pPr marL="285750" indent="-285750">
              <a:lnSpc>
                <a:spcPct val="90000"/>
              </a:lnSpc>
              <a:spcBef>
                <a:spcPts val="1000"/>
              </a:spcBef>
              <a:buClr>
                <a:schemeClr val="accent6"/>
              </a:buClr>
              <a:buFont typeface="Symbol" panose="05050102010706020507" pitchFamily="18" charset="2"/>
              <a:buChar char=""/>
            </a:pPr>
            <a:r>
              <a:rPr lang="nl-NL" sz="2400" dirty="0">
                <a:solidFill>
                  <a:schemeClr val="accent6">
                    <a:lumMod val="10000"/>
                  </a:schemeClr>
                </a:solidFill>
                <a:latin typeface="+mj-lt"/>
              </a:rPr>
              <a:t>Netwerkbijeenkomsten voor alle schoolopleiders: 12-09, 21-11, 14-05</a:t>
            </a:r>
          </a:p>
          <a:p>
            <a:pPr marL="285750" indent="-285750">
              <a:lnSpc>
                <a:spcPct val="90000"/>
              </a:lnSpc>
              <a:spcBef>
                <a:spcPts val="1000"/>
              </a:spcBef>
              <a:buClr>
                <a:schemeClr val="accent6"/>
              </a:buClr>
              <a:buFont typeface="Symbol" panose="05050102010706020507" pitchFamily="18" charset="2"/>
              <a:buChar char=""/>
            </a:pPr>
            <a:r>
              <a:rPr lang="nl-NL" sz="2400" dirty="0">
                <a:solidFill>
                  <a:schemeClr val="accent6">
                    <a:lumMod val="10000"/>
                  </a:schemeClr>
                </a:solidFill>
                <a:latin typeface="+mj-lt"/>
              </a:rPr>
              <a:t>Bovenschools netwerk schoolopleiders: </a:t>
            </a:r>
          </a:p>
          <a:p>
            <a:pPr>
              <a:lnSpc>
                <a:spcPct val="90000"/>
              </a:lnSpc>
              <a:spcBef>
                <a:spcPts val="1000"/>
              </a:spcBef>
              <a:buClr>
                <a:schemeClr val="accent6"/>
              </a:buClr>
            </a:pPr>
            <a:r>
              <a:rPr lang="nl-NL" sz="2400" dirty="0">
                <a:solidFill>
                  <a:schemeClr val="accent6">
                    <a:lumMod val="10000"/>
                  </a:schemeClr>
                </a:solidFill>
                <a:latin typeface="+mj-lt"/>
              </a:rPr>
              <a:t>    01-11, 21-02, 17-04</a:t>
            </a:r>
            <a:endParaRPr lang="nl-NL" sz="2400" dirty="0">
              <a:solidFill>
                <a:schemeClr val="accent6">
                  <a:lumMod val="10000"/>
                </a:schemeClr>
              </a:solidFill>
              <a:latin typeface="+mj-lt"/>
              <a:sym typeface="Wingdings" panose="05000000000000000000" pitchFamily="2" charset="2"/>
            </a:endParaRPr>
          </a:p>
          <a:p>
            <a:pPr marL="285750" indent="-285750">
              <a:lnSpc>
                <a:spcPct val="90000"/>
              </a:lnSpc>
              <a:spcBef>
                <a:spcPts val="1000"/>
              </a:spcBef>
              <a:buClr>
                <a:schemeClr val="accent6"/>
              </a:buClr>
              <a:buFont typeface="Symbol" panose="05050102010706020507" pitchFamily="18" charset="2"/>
              <a:buChar char=""/>
            </a:pPr>
            <a:r>
              <a:rPr lang="nl-NL" sz="2400" dirty="0">
                <a:solidFill>
                  <a:schemeClr val="accent6">
                    <a:lumMod val="10000"/>
                  </a:schemeClr>
                </a:solidFill>
                <a:latin typeface="+mj-lt"/>
                <a:sym typeface="Wingdings" panose="05000000000000000000" pitchFamily="2" charset="2"/>
              </a:rPr>
              <a:t>Declaraties post HBO schoolopleider</a:t>
            </a:r>
          </a:p>
          <a:p>
            <a:pPr marL="285750" indent="-285750">
              <a:lnSpc>
                <a:spcPct val="90000"/>
              </a:lnSpc>
              <a:spcBef>
                <a:spcPts val="1000"/>
              </a:spcBef>
              <a:buClr>
                <a:schemeClr val="accent6"/>
              </a:buClr>
              <a:buFont typeface="Symbol" panose="05050102010706020507" pitchFamily="18" charset="2"/>
              <a:buChar char=""/>
            </a:pPr>
            <a:r>
              <a:rPr lang="nl-NL" sz="2400" dirty="0">
                <a:solidFill>
                  <a:schemeClr val="accent6">
                    <a:lumMod val="10000"/>
                  </a:schemeClr>
                </a:solidFill>
                <a:latin typeface="+mj-lt"/>
                <a:sym typeface="Wingdings" panose="05000000000000000000" pitchFamily="2" charset="2"/>
              </a:rPr>
              <a:t>Stagehandboek, staat op de website</a:t>
            </a:r>
          </a:p>
          <a:p>
            <a:pPr marL="285750" indent="-285750">
              <a:lnSpc>
                <a:spcPct val="90000"/>
              </a:lnSpc>
              <a:spcBef>
                <a:spcPts val="1000"/>
              </a:spcBef>
              <a:buClr>
                <a:schemeClr val="accent6"/>
              </a:buClr>
              <a:buFont typeface="Symbol" panose="05050102010706020507" pitchFamily="18" charset="2"/>
              <a:buChar char=""/>
            </a:pPr>
            <a:r>
              <a:rPr lang="nl-NL" sz="2400" dirty="0">
                <a:solidFill>
                  <a:schemeClr val="accent6">
                    <a:lumMod val="10000"/>
                  </a:schemeClr>
                </a:solidFill>
                <a:latin typeface="+mj-lt"/>
                <a:sym typeface="Wingdings" panose="05000000000000000000" pitchFamily="2" charset="2"/>
              </a:rPr>
              <a:t>Stagefolders, staan op de website</a:t>
            </a:r>
          </a:p>
          <a:p>
            <a:pPr marL="285750" indent="-285750">
              <a:lnSpc>
                <a:spcPct val="90000"/>
              </a:lnSpc>
              <a:spcBef>
                <a:spcPts val="1000"/>
              </a:spcBef>
              <a:buClr>
                <a:schemeClr val="accent6"/>
              </a:buClr>
              <a:buFont typeface="Symbol" panose="05050102010706020507" pitchFamily="18" charset="2"/>
              <a:buChar char=""/>
            </a:pPr>
            <a:endParaRPr lang="nl-NL" sz="2400" dirty="0">
              <a:latin typeface="+mj-lt"/>
              <a:sym typeface="Wingdings" panose="05000000000000000000" pitchFamily="2" charset="2"/>
            </a:endParaRPr>
          </a:p>
        </p:txBody>
      </p:sp>
    </p:spTree>
    <p:extLst>
      <p:ext uri="{BB962C8B-B14F-4D97-AF65-F5344CB8AC3E}">
        <p14:creationId xmlns:p14="http://schemas.microsoft.com/office/powerpoint/2010/main" val="310552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hlinkClick r:id="rId3"/>
            <a:extLst>
              <a:ext uri="{FF2B5EF4-FFF2-40B4-BE49-F238E27FC236}">
                <a16:creationId xmlns:a16="http://schemas.microsoft.com/office/drawing/2014/main" id="{7E4A5C18-BF4B-F802-F154-12A2BAD970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8547" y="701749"/>
            <a:ext cx="5254905" cy="1686133"/>
          </a:xfrm>
          <a:prstGeom prst="rect">
            <a:avLst/>
          </a:prstGeom>
          <a:noFill/>
          <a:ln>
            <a:noFill/>
          </a:ln>
        </p:spPr>
      </p:pic>
      <p:sp>
        <p:nvSpPr>
          <p:cNvPr id="4" name="Tekstvak 3">
            <a:extLst>
              <a:ext uri="{FF2B5EF4-FFF2-40B4-BE49-F238E27FC236}">
                <a16:creationId xmlns:a16="http://schemas.microsoft.com/office/drawing/2014/main" id="{84005FDC-DE24-8A24-A0F7-4AA231E00F85}"/>
              </a:ext>
            </a:extLst>
          </p:cNvPr>
          <p:cNvSpPr txBox="1"/>
          <p:nvPr/>
        </p:nvSpPr>
        <p:spPr>
          <a:xfrm>
            <a:off x="3048828" y="3105835"/>
            <a:ext cx="6621946" cy="2616101"/>
          </a:xfrm>
          <a:prstGeom prst="rect">
            <a:avLst/>
          </a:prstGeom>
          <a:noFill/>
        </p:spPr>
        <p:txBody>
          <a:bodyPr wrap="square">
            <a:spAutoFit/>
          </a:bodyPr>
          <a:lstStyle/>
          <a:p>
            <a:pPr algn="ctr"/>
            <a:r>
              <a:rPr lang="nl-NL" sz="3200" b="1" dirty="0">
                <a:solidFill>
                  <a:srgbClr val="E64122"/>
                </a:solidFill>
                <a:latin typeface="Calibri" panose="020F0502020204030204" pitchFamily="34" charset="0"/>
                <a:cs typeface="Calibri" panose="020F0502020204030204" pitchFamily="34" charset="0"/>
              </a:rPr>
              <a:t>Welkom directeuren / schoolleiders</a:t>
            </a:r>
          </a:p>
          <a:p>
            <a:pPr algn="ctr"/>
            <a:endParaRPr lang="nl-NL" sz="3200" b="1" dirty="0">
              <a:solidFill>
                <a:srgbClr val="E64122"/>
              </a:solidFill>
              <a:latin typeface="Calibri" panose="020F0502020204030204" pitchFamily="34" charset="0"/>
              <a:cs typeface="Calibri" panose="020F0502020204030204" pitchFamily="34" charset="0"/>
            </a:endParaRPr>
          </a:p>
          <a:p>
            <a:pPr algn="ctr"/>
            <a:r>
              <a:rPr lang="nl-NL" sz="3200" b="1" dirty="0">
                <a:solidFill>
                  <a:srgbClr val="E64122"/>
                </a:solidFill>
                <a:latin typeface="Calibri" panose="020F0502020204030204" pitchFamily="34" charset="0"/>
                <a:cs typeface="Calibri" panose="020F0502020204030204" pitchFamily="34" charset="0"/>
              </a:rPr>
              <a:t>18-09-2023</a:t>
            </a:r>
          </a:p>
          <a:p>
            <a:pPr algn="ctr"/>
            <a:endParaRPr lang="nl-NL" sz="3200" b="1" dirty="0">
              <a:solidFill>
                <a:srgbClr val="E64122"/>
              </a:solidFill>
              <a:latin typeface="Calibri" panose="020F0502020204030204" pitchFamily="34" charset="0"/>
              <a:cs typeface="Calibri" panose="020F0502020204030204" pitchFamily="34" charset="0"/>
            </a:endParaRPr>
          </a:p>
          <a:p>
            <a:pPr algn="ctr"/>
            <a:br>
              <a:rPr lang="nl-NL" dirty="0"/>
            </a:br>
            <a:endParaRPr lang="nl-NL" dirty="0"/>
          </a:p>
        </p:txBody>
      </p:sp>
      <p:pic>
        <p:nvPicPr>
          <p:cNvPr id="5" name="Afbeelding 4">
            <a:extLst>
              <a:ext uri="{FF2B5EF4-FFF2-40B4-BE49-F238E27FC236}">
                <a16:creationId xmlns:a16="http://schemas.microsoft.com/office/drawing/2014/main" id="{E31507C6-58A2-2EFB-BDC5-49F5FFB94942}"/>
              </a:ext>
            </a:extLst>
          </p:cNvPr>
          <p:cNvPicPr>
            <a:picLocks noChangeAspect="1"/>
          </p:cNvPicPr>
          <p:nvPr/>
        </p:nvPicPr>
        <p:blipFill>
          <a:blip r:embed="rId5"/>
          <a:stretch>
            <a:fillRect/>
          </a:stretch>
        </p:blipFill>
        <p:spPr>
          <a:xfrm>
            <a:off x="1420754" y="3870363"/>
            <a:ext cx="9539348" cy="856500"/>
          </a:xfrm>
          <a:prstGeom prst="rect">
            <a:avLst/>
          </a:prstGeom>
        </p:spPr>
      </p:pic>
      <p:pic>
        <p:nvPicPr>
          <p:cNvPr id="6" name="Afbeelding 5" descr="Afbeelding met tekst, Graphics, logo, grafische vormgeving&#10;&#10;Automatisch gegenereerde beschrijving">
            <a:extLst>
              <a:ext uri="{FF2B5EF4-FFF2-40B4-BE49-F238E27FC236}">
                <a16:creationId xmlns:a16="http://schemas.microsoft.com/office/drawing/2014/main" id="{C966BBBB-481C-0A9A-8C63-454DABCD4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12" y="4860015"/>
            <a:ext cx="1275846" cy="527739"/>
          </a:xfrm>
          <a:prstGeom prst="rect">
            <a:avLst/>
          </a:prstGeom>
        </p:spPr>
      </p:pic>
      <p:pic>
        <p:nvPicPr>
          <p:cNvPr id="7" name="Afbeelding 6" descr="Afbeelding met vuurwerk, duisternis, zwart, ster&#10;&#10;Automatisch gegenereerde beschrijving">
            <a:extLst>
              <a:ext uri="{FF2B5EF4-FFF2-40B4-BE49-F238E27FC236}">
                <a16:creationId xmlns:a16="http://schemas.microsoft.com/office/drawing/2014/main" id="{5EDB9509-BD73-919E-60EC-3980FBAD34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6603" y="4741005"/>
            <a:ext cx="1625434" cy="974640"/>
          </a:xfrm>
          <a:prstGeom prst="rect">
            <a:avLst/>
          </a:prstGeom>
        </p:spPr>
      </p:pic>
      <p:pic>
        <p:nvPicPr>
          <p:cNvPr id="8" name="Afbeelding 7" descr="Afbeelding met Graphics, Lettertype, symbool, logo&#10;&#10;Automatisch gegenereerde beschrijving">
            <a:extLst>
              <a:ext uri="{FF2B5EF4-FFF2-40B4-BE49-F238E27FC236}">
                <a16:creationId xmlns:a16="http://schemas.microsoft.com/office/drawing/2014/main" id="{FF3A736F-22EE-4480-F9BB-8E75DF2F95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779" y="4999134"/>
            <a:ext cx="1079465" cy="455714"/>
          </a:xfrm>
          <a:prstGeom prst="rect">
            <a:avLst/>
          </a:prstGeom>
        </p:spPr>
      </p:pic>
      <p:pic>
        <p:nvPicPr>
          <p:cNvPr id="9" name="Afbeelding 8" descr="Afbeelding met tekst, Lettertype, Graphics, logo&#10;&#10;Automatisch gegenereerde beschrijving">
            <a:extLst>
              <a:ext uri="{FF2B5EF4-FFF2-40B4-BE49-F238E27FC236}">
                <a16:creationId xmlns:a16="http://schemas.microsoft.com/office/drawing/2014/main" id="{3F21BB77-80A4-71AF-87C3-46988AEA18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1747" y="4881912"/>
            <a:ext cx="1515183" cy="586646"/>
          </a:xfrm>
          <a:prstGeom prst="rect">
            <a:avLst/>
          </a:prstGeom>
        </p:spPr>
      </p:pic>
      <p:pic>
        <p:nvPicPr>
          <p:cNvPr id="10" name="Afbeelding 9" descr="Afbeelding met tekst, Graphics, grafische vormgeving, clipart&#10;&#10;Automatisch gegenereerde beschrijving">
            <a:extLst>
              <a:ext uri="{FF2B5EF4-FFF2-40B4-BE49-F238E27FC236}">
                <a16:creationId xmlns:a16="http://schemas.microsoft.com/office/drawing/2014/main" id="{B880F025-7746-6E53-2B2D-BF89BC7A89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1433" y="4898240"/>
            <a:ext cx="950978" cy="754970"/>
          </a:xfrm>
          <a:prstGeom prst="rect">
            <a:avLst/>
          </a:prstGeom>
        </p:spPr>
      </p:pic>
      <p:grpSp>
        <p:nvGrpSpPr>
          <p:cNvPr id="11" name="Groep 10">
            <a:extLst>
              <a:ext uri="{FF2B5EF4-FFF2-40B4-BE49-F238E27FC236}">
                <a16:creationId xmlns:a16="http://schemas.microsoft.com/office/drawing/2014/main" id="{45C1C65E-511B-0C31-78B6-4E0F1B42E0F9}"/>
              </a:ext>
            </a:extLst>
          </p:cNvPr>
          <p:cNvGrpSpPr/>
          <p:nvPr/>
        </p:nvGrpSpPr>
        <p:grpSpPr>
          <a:xfrm>
            <a:off x="7715602" y="4723000"/>
            <a:ext cx="1262742" cy="975001"/>
            <a:chOff x="8391397" y="2775209"/>
            <a:chExt cx="1495500" cy="1130432"/>
          </a:xfrm>
        </p:grpSpPr>
        <p:pic>
          <p:nvPicPr>
            <p:cNvPr id="12" name="Picture 2" descr="School - Silvester Bernadette">
              <a:extLst>
                <a:ext uri="{FF2B5EF4-FFF2-40B4-BE49-F238E27FC236}">
                  <a16:creationId xmlns:a16="http://schemas.microsoft.com/office/drawing/2014/main" id="{8EF3B6F0-8DED-A0B0-124D-AAE18CC393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31511" y="2775209"/>
              <a:ext cx="886221" cy="85650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6D8F18B7-3E2C-90F7-137C-9F14DBDF7719}"/>
                </a:ext>
              </a:extLst>
            </p:cNvPr>
            <p:cNvSpPr txBox="1"/>
            <p:nvPr/>
          </p:nvSpPr>
          <p:spPr>
            <a:xfrm>
              <a:off x="8391397" y="3673694"/>
              <a:ext cx="1495500" cy="231947"/>
            </a:xfrm>
            <a:prstGeom prst="rect">
              <a:avLst/>
            </a:prstGeom>
            <a:noFill/>
          </p:spPr>
          <p:txBody>
            <a:bodyPr wrap="square">
              <a:spAutoFit/>
            </a:bodyPr>
            <a:lstStyle/>
            <a:p>
              <a:r>
                <a:rPr lang="nl-NL" sz="700" b="1">
                  <a:solidFill>
                    <a:srgbClr val="FF0000"/>
                  </a:solidFill>
                  <a:effectLst/>
                  <a:latin typeface="Arial" panose="020B0604020202020204" pitchFamily="34" charset="0"/>
                  <a:ea typeface="Calibri" panose="020F0502020204030204" pitchFamily="34" charset="0"/>
                </a:rPr>
                <a:t>BS Silvester-Bernadette</a:t>
              </a:r>
              <a:endParaRPr lang="nl-NL" sz="700">
                <a:effectLst/>
                <a:latin typeface="Calibri" panose="020F0502020204030204" pitchFamily="34" charset="0"/>
                <a:ea typeface="Calibri" panose="020F0502020204030204" pitchFamily="34" charset="0"/>
              </a:endParaRPr>
            </a:p>
          </p:txBody>
        </p:sp>
      </p:grpSp>
      <p:pic>
        <p:nvPicPr>
          <p:cNvPr id="14" name="Afbeelding 2">
            <a:extLst>
              <a:ext uri="{FF2B5EF4-FFF2-40B4-BE49-F238E27FC236}">
                <a16:creationId xmlns:a16="http://schemas.microsoft.com/office/drawing/2014/main" id="{1494C211-A0F9-272E-9886-369082BA4FF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9245764" y="4738860"/>
            <a:ext cx="483864" cy="974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ome - De Berkenschutse">
            <a:extLst>
              <a:ext uri="{FF2B5EF4-FFF2-40B4-BE49-F238E27FC236}">
                <a16:creationId xmlns:a16="http://schemas.microsoft.com/office/drawing/2014/main" id="{32DEA2E3-4ABD-3475-294C-16DCCD73A4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53783" y="5002973"/>
            <a:ext cx="1807498" cy="451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Onze scholen - Verdi">
            <a:extLst>
              <a:ext uri="{FF2B5EF4-FFF2-40B4-BE49-F238E27FC236}">
                <a16:creationId xmlns:a16="http://schemas.microsoft.com/office/drawing/2014/main" id="{1A37BC4D-C856-B0AA-96C7-0236C35E3E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390" y="5786900"/>
            <a:ext cx="1275846" cy="6228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ome - Welkom bij basisschool De Rank Helmond | De Rank">
            <a:extLst>
              <a:ext uri="{FF2B5EF4-FFF2-40B4-BE49-F238E27FC236}">
                <a16:creationId xmlns:a16="http://schemas.microsoft.com/office/drawing/2014/main" id="{01AE06A3-2603-EEDC-DA48-973F2146CC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7656" y="5793800"/>
            <a:ext cx="1487588" cy="5003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logo-pallas – Meander">
            <a:extLst>
              <a:ext uri="{FF2B5EF4-FFF2-40B4-BE49-F238E27FC236}">
                <a16:creationId xmlns:a16="http://schemas.microsoft.com/office/drawing/2014/main" id="{3BD924AD-0364-8750-8341-2AECA02724D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67476" y="5583388"/>
            <a:ext cx="967017" cy="8565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Stichting Montessori-onderwijs Zuidoost Nederland (MOZON) is een stichting  voor algemeen bijzonder M | Mozon">
            <a:extLst>
              <a:ext uri="{FF2B5EF4-FFF2-40B4-BE49-F238E27FC236}">
                <a16:creationId xmlns:a16="http://schemas.microsoft.com/office/drawing/2014/main" id="{D38D9CDE-4B53-2DB8-07FF-133CE2FC942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7893" y="6012656"/>
            <a:ext cx="1584279" cy="3132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Kiem Logo 400x159px - Docentenmarktplaats.nl">
            <a:extLst>
              <a:ext uri="{FF2B5EF4-FFF2-40B4-BE49-F238E27FC236}">
                <a16:creationId xmlns:a16="http://schemas.microsoft.com/office/drawing/2014/main" id="{62E5C8ED-95F3-F35E-7C0C-D19F073EA84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93010" y="5839870"/>
            <a:ext cx="1509482" cy="6000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Home">
            <a:extLst>
              <a:ext uri="{FF2B5EF4-FFF2-40B4-BE49-F238E27FC236}">
                <a16:creationId xmlns:a16="http://schemas.microsoft.com/office/drawing/2014/main" id="{47777EAE-A507-4F31-3DA5-AC4EFC2F3D3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01917" y="5752339"/>
            <a:ext cx="1406450" cy="10350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Dynamiek Scholengroep">
            <a:extLst>
              <a:ext uri="{FF2B5EF4-FFF2-40B4-BE49-F238E27FC236}">
                <a16:creationId xmlns:a16="http://schemas.microsoft.com/office/drawing/2014/main" id="{FAAEFF24-CF78-468D-307A-586F6BA4FB3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02721" y="5730957"/>
            <a:ext cx="828663" cy="7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8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22C7E5F4-DB40-47B2-AFFF-7ED3203D935A}"/>
              </a:ext>
            </a:extLst>
          </p:cNvPr>
          <p:cNvPicPr>
            <a:picLocks noGrp="1" noChangeAspect="1"/>
          </p:cNvPicPr>
          <p:nvPr>
            <p:ph type="pic" sz="quarter" idx="10"/>
          </p:nvPr>
        </p:nvPicPr>
        <p:blipFill>
          <a:blip r:embed="rId3"/>
          <a:srcRect t="4748" b="4748"/>
          <a:stretch/>
        </p:blipFill>
        <p:spPr>
          <a:xfrm>
            <a:off x="-497632" y="645989"/>
            <a:ext cx="12689632" cy="7137918"/>
          </a:xfrm>
        </p:spPr>
      </p:pic>
      <p:sp>
        <p:nvSpPr>
          <p:cNvPr id="3" name="Tijdelijke aanduiding voor tekst 2">
            <a:extLst>
              <a:ext uri="{FF2B5EF4-FFF2-40B4-BE49-F238E27FC236}">
                <a16:creationId xmlns:a16="http://schemas.microsoft.com/office/drawing/2014/main" id="{E87126EC-CE67-0445-AB98-6EBA831474E8}"/>
              </a:ext>
            </a:extLst>
          </p:cNvPr>
          <p:cNvSpPr>
            <a:spLocks noGrp="1"/>
          </p:cNvSpPr>
          <p:nvPr>
            <p:ph type="body" sz="quarter" idx="19"/>
          </p:nvPr>
        </p:nvSpPr>
        <p:spPr/>
        <p:txBody>
          <a:bodyPr/>
          <a:lstStyle/>
          <a:p>
            <a:endParaRPr lang="nl-NL"/>
          </a:p>
        </p:txBody>
      </p:sp>
      <p:sp>
        <p:nvSpPr>
          <p:cNvPr id="4" name="Tijdelijke aanduiding voor tekst 3">
            <a:extLst>
              <a:ext uri="{FF2B5EF4-FFF2-40B4-BE49-F238E27FC236}">
                <a16:creationId xmlns:a16="http://schemas.microsoft.com/office/drawing/2014/main" id="{240B37FC-F0E6-EE47-9534-6F2031F9223A}"/>
              </a:ext>
            </a:extLst>
          </p:cNvPr>
          <p:cNvSpPr>
            <a:spLocks noGrp="1"/>
          </p:cNvSpPr>
          <p:nvPr>
            <p:ph type="body" sz="quarter" idx="20"/>
          </p:nvPr>
        </p:nvSpPr>
        <p:spPr/>
        <p:txBody>
          <a:bodyPr/>
          <a:lstStyle/>
          <a:p>
            <a:endParaRPr lang="nl-NL"/>
          </a:p>
        </p:txBody>
      </p:sp>
      <p:sp>
        <p:nvSpPr>
          <p:cNvPr id="5" name="Tijdelijke aanduiding voor tekst 4">
            <a:extLst>
              <a:ext uri="{FF2B5EF4-FFF2-40B4-BE49-F238E27FC236}">
                <a16:creationId xmlns:a16="http://schemas.microsoft.com/office/drawing/2014/main" id="{E15AA52D-2341-CF40-AD6C-6EC72B11C98D}"/>
              </a:ext>
            </a:extLst>
          </p:cNvPr>
          <p:cNvSpPr>
            <a:spLocks noGrp="1"/>
          </p:cNvSpPr>
          <p:nvPr>
            <p:ph type="body" sz="quarter" idx="21"/>
          </p:nvPr>
        </p:nvSpPr>
        <p:spPr/>
        <p:txBody>
          <a:bodyPr/>
          <a:lstStyle/>
          <a:p>
            <a:endParaRPr lang="nl-NL"/>
          </a:p>
        </p:txBody>
      </p:sp>
      <p:sp>
        <p:nvSpPr>
          <p:cNvPr id="2" name="Ovaal 1">
            <a:extLst>
              <a:ext uri="{FF2B5EF4-FFF2-40B4-BE49-F238E27FC236}">
                <a16:creationId xmlns:a16="http://schemas.microsoft.com/office/drawing/2014/main" id="{BE58F78A-6424-F343-BBE1-B092C9DD0794}"/>
              </a:ext>
            </a:extLst>
          </p:cNvPr>
          <p:cNvSpPr/>
          <p:nvPr/>
        </p:nvSpPr>
        <p:spPr>
          <a:xfrm>
            <a:off x="6662057" y="3189272"/>
            <a:ext cx="1637212" cy="1025676"/>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2097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67B8B68-09A6-4549-8A5C-A0B37160C224}"/>
              </a:ext>
            </a:extLst>
          </p:cNvPr>
          <p:cNvPicPr>
            <a:picLocks noChangeAspect="1"/>
          </p:cNvPicPr>
          <p:nvPr/>
        </p:nvPicPr>
        <p:blipFill>
          <a:blip r:embed="rId3"/>
          <a:stretch>
            <a:fillRect/>
          </a:stretch>
        </p:blipFill>
        <p:spPr>
          <a:xfrm>
            <a:off x="179618" y="760938"/>
            <a:ext cx="10810599" cy="3273258"/>
          </a:xfrm>
          <a:prstGeom prst="rect">
            <a:avLst/>
          </a:prstGeom>
        </p:spPr>
      </p:pic>
      <p:pic>
        <p:nvPicPr>
          <p:cNvPr id="16" name="Afbeelding 15">
            <a:extLst>
              <a:ext uri="{FF2B5EF4-FFF2-40B4-BE49-F238E27FC236}">
                <a16:creationId xmlns:a16="http://schemas.microsoft.com/office/drawing/2014/main" id="{A5FC2FF7-C73D-F7C2-9B4F-097778C5A879}"/>
              </a:ext>
            </a:extLst>
          </p:cNvPr>
          <p:cNvPicPr>
            <a:picLocks noChangeAspect="1"/>
          </p:cNvPicPr>
          <p:nvPr/>
        </p:nvPicPr>
        <p:blipFill>
          <a:blip r:embed="rId4"/>
          <a:stretch>
            <a:fillRect/>
          </a:stretch>
        </p:blipFill>
        <p:spPr>
          <a:xfrm>
            <a:off x="9222378" y="3429000"/>
            <a:ext cx="2671333" cy="3378034"/>
          </a:xfrm>
          <a:prstGeom prst="rect">
            <a:avLst/>
          </a:prstGeom>
        </p:spPr>
      </p:pic>
    </p:spTree>
    <p:extLst>
      <p:ext uri="{BB962C8B-B14F-4D97-AF65-F5344CB8AC3E}">
        <p14:creationId xmlns:p14="http://schemas.microsoft.com/office/powerpoint/2010/main" val="165786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2A269C4-E7EB-D92A-746F-967A79508CD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2086" y="2391824"/>
            <a:ext cx="5243914" cy="4014872"/>
          </a:xfrm>
          <a:prstGeom prst="rect">
            <a:avLst/>
          </a:prstGeom>
        </p:spPr>
      </p:pic>
      <p:pic>
        <p:nvPicPr>
          <p:cNvPr id="3" name="Afbeelding 2">
            <a:hlinkClick r:id="rId4"/>
            <a:extLst>
              <a:ext uri="{FF2B5EF4-FFF2-40B4-BE49-F238E27FC236}">
                <a16:creationId xmlns:a16="http://schemas.microsoft.com/office/drawing/2014/main" id="{AEF6D057-5F37-8E6F-F589-E4BD28A0DD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0563" y="1110557"/>
            <a:ext cx="2550874" cy="902837"/>
          </a:xfrm>
          <a:prstGeom prst="rect">
            <a:avLst/>
          </a:prstGeom>
          <a:noFill/>
          <a:ln>
            <a:noFill/>
          </a:ln>
        </p:spPr>
      </p:pic>
      <p:sp>
        <p:nvSpPr>
          <p:cNvPr id="5" name="Tekstvak 4">
            <a:extLst>
              <a:ext uri="{FF2B5EF4-FFF2-40B4-BE49-F238E27FC236}">
                <a16:creationId xmlns:a16="http://schemas.microsoft.com/office/drawing/2014/main" id="{084453DE-9B11-D0C8-2C3F-525E10DF5167}"/>
              </a:ext>
            </a:extLst>
          </p:cNvPr>
          <p:cNvSpPr txBox="1"/>
          <p:nvPr/>
        </p:nvSpPr>
        <p:spPr>
          <a:xfrm>
            <a:off x="6728791" y="3105835"/>
            <a:ext cx="4187772" cy="1323439"/>
          </a:xfrm>
          <a:prstGeom prst="rect">
            <a:avLst/>
          </a:prstGeom>
          <a:noFill/>
        </p:spPr>
        <p:txBody>
          <a:bodyPr wrap="square">
            <a:spAutoFit/>
          </a:bodyPr>
          <a:lstStyle/>
          <a:p>
            <a:pPr algn="ctr"/>
            <a:r>
              <a:rPr lang="nl-NL" sz="4000" b="1" dirty="0">
                <a:solidFill>
                  <a:srgbClr val="314282"/>
                </a:solidFill>
              </a:rPr>
              <a:t>648 studenten</a:t>
            </a:r>
          </a:p>
          <a:p>
            <a:pPr algn="ctr"/>
            <a:r>
              <a:rPr lang="nl-NL" sz="4000" b="1" dirty="0">
                <a:solidFill>
                  <a:srgbClr val="314282"/>
                </a:solidFill>
              </a:rPr>
              <a:t>(63%)</a:t>
            </a:r>
          </a:p>
        </p:txBody>
      </p:sp>
    </p:spTree>
    <p:extLst>
      <p:ext uri="{BB962C8B-B14F-4D97-AF65-F5344CB8AC3E}">
        <p14:creationId xmlns:p14="http://schemas.microsoft.com/office/powerpoint/2010/main" val="388174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6175089" y="3995319"/>
            <a:ext cx="225287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8413015" y="3995319"/>
            <a:ext cx="225287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10665885" y="3995319"/>
            <a:ext cx="153851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3911339" y="3995319"/>
            <a:ext cx="225287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657906" y="3995319"/>
            <a:ext cx="225287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1150597" y="3535737"/>
            <a:ext cx="919163" cy="919163"/>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0" y="3995319"/>
            <a:ext cx="153851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514929" y="3900070"/>
            <a:ext cx="190500" cy="190500"/>
          </a:xfrm>
          <a:prstGeom prst="ellipse">
            <a:avLst/>
          </a:prstGeom>
          <a:solidFill>
            <a:srgbClr val="41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a:extLst>
              <a:ext uri="{FF2B5EF4-FFF2-40B4-BE49-F238E27FC236}">
                <a16:creationId xmlns:a16="http://schemas.microsoft.com/office/drawing/2014/main" id="{868629C6-9D56-44C4-A90C-D16F2E7AA94B}"/>
              </a:ext>
            </a:extLst>
          </p:cNvPr>
          <p:cNvSpPr/>
          <p:nvPr/>
        </p:nvSpPr>
        <p:spPr>
          <a:xfrm>
            <a:off x="1395865" y="3781005"/>
            <a:ext cx="428627" cy="428627"/>
          </a:xfrm>
          <a:prstGeom prst="donut">
            <a:avLst>
              <a:gd name="adj" fmla="val 5281"/>
            </a:avLst>
          </a:prstGeom>
          <a:solidFill>
            <a:srgbClr val="41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1262993" y="3648133"/>
            <a:ext cx="694371" cy="694371"/>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610179" y="4342505"/>
            <a:ext cx="0" cy="1033387"/>
          </a:xfrm>
          <a:prstGeom prst="line">
            <a:avLst/>
          </a:prstGeom>
          <a:ln w="19050">
            <a:solidFill>
              <a:srgbClr val="414E9C"/>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548059" y="5350759"/>
            <a:ext cx="124240" cy="124240"/>
          </a:xfrm>
          <a:prstGeom prst="ellipse">
            <a:avLst/>
          </a:prstGeom>
          <a:solidFill>
            <a:srgbClr val="414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959B938-7387-4E6C-B81C-CA1B61488588}"/>
              </a:ext>
            </a:extLst>
          </p:cNvPr>
          <p:cNvSpPr txBox="1"/>
          <p:nvPr/>
        </p:nvSpPr>
        <p:spPr>
          <a:xfrm>
            <a:off x="796011" y="2961832"/>
            <a:ext cx="1628332" cy="420564"/>
          </a:xfrm>
          <a:prstGeom prst="rect">
            <a:avLst/>
          </a:prstGeom>
          <a:noFill/>
        </p:spPr>
        <p:txBody>
          <a:bodyPr wrap="square" rtlCol="0">
            <a:spAutoFit/>
          </a:bodyPr>
          <a:lstStyle/>
          <a:p>
            <a:pPr algn="ctr"/>
            <a:r>
              <a:rPr lang="en-US" sz="2133">
                <a:solidFill>
                  <a:srgbClr val="414E9C"/>
                </a:solidFill>
                <a:latin typeface="Century Gothic" panose="020B0502020202020204" pitchFamily="34" charset="0"/>
              </a:rPr>
              <a:t>2017</a:t>
            </a:r>
          </a:p>
        </p:txBody>
      </p:sp>
      <p:sp>
        <p:nvSpPr>
          <p:cNvPr id="17" name="TextBox 16">
            <a:extLst>
              <a:ext uri="{FF2B5EF4-FFF2-40B4-BE49-F238E27FC236}">
                <a16:creationId xmlns:a16="http://schemas.microsoft.com/office/drawing/2014/main" id="{E623F98E-5FFF-4701-A99F-87B202C66033}"/>
              </a:ext>
            </a:extLst>
          </p:cNvPr>
          <p:cNvSpPr txBox="1"/>
          <p:nvPr/>
        </p:nvSpPr>
        <p:spPr>
          <a:xfrm>
            <a:off x="547907" y="5602985"/>
            <a:ext cx="3201043" cy="30777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Aspirant status opleidingsnetwerk</a:t>
            </a:r>
          </a:p>
        </p:txBody>
      </p:sp>
      <p:sp>
        <p:nvSpPr>
          <p:cNvPr id="18" name="Arc 17">
            <a:extLst>
              <a:ext uri="{FF2B5EF4-FFF2-40B4-BE49-F238E27FC236}">
                <a16:creationId xmlns:a16="http://schemas.microsoft.com/office/drawing/2014/main" id="{B54B9C7B-4DA7-40E1-B723-68758EB971FE}"/>
              </a:ext>
            </a:extLst>
          </p:cNvPr>
          <p:cNvSpPr/>
          <p:nvPr/>
        </p:nvSpPr>
        <p:spPr>
          <a:xfrm rot="5400000">
            <a:off x="3389075" y="3535737"/>
            <a:ext cx="919163" cy="919163"/>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037A3CB3-AA60-41C6-B92B-B84EC0A87E61}"/>
              </a:ext>
            </a:extLst>
          </p:cNvPr>
          <p:cNvSpPr/>
          <p:nvPr/>
        </p:nvSpPr>
        <p:spPr>
          <a:xfrm>
            <a:off x="3753407" y="3900070"/>
            <a:ext cx="190500" cy="1905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a:extLst>
              <a:ext uri="{FF2B5EF4-FFF2-40B4-BE49-F238E27FC236}">
                <a16:creationId xmlns:a16="http://schemas.microsoft.com/office/drawing/2014/main" id="{5AB77009-91CD-4089-A339-205E1FD860BA}"/>
              </a:ext>
            </a:extLst>
          </p:cNvPr>
          <p:cNvSpPr/>
          <p:nvPr/>
        </p:nvSpPr>
        <p:spPr>
          <a:xfrm>
            <a:off x="3634343" y="3781005"/>
            <a:ext cx="428627" cy="428627"/>
          </a:xfrm>
          <a:prstGeom prst="donut">
            <a:avLst>
              <a:gd name="adj" fmla="val 52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3501471" y="3648133"/>
            <a:ext cx="694371" cy="694371"/>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3848657" y="2614748"/>
            <a:ext cx="0" cy="10333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3786536" y="2568391"/>
            <a:ext cx="124240" cy="1242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97ECE7-7E0E-48D0-9C27-6FB0E3DB79DD}"/>
              </a:ext>
            </a:extLst>
          </p:cNvPr>
          <p:cNvSpPr txBox="1"/>
          <p:nvPr/>
        </p:nvSpPr>
        <p:spPr>
          <a:xfrm>
            <a:off x="2985489" y="4398445"/>
            <a:ext cx="1692359" cy="420564"/>
          </a:xfrm>
          <a:prstGeom prst="rect">
            <a:avLst/>
          </a:prstGeom>
          <a:noFill/>
        </p:spPr>
        <p:txBody>
          <a:bodyPr wrap="square" rtlCol="0">
            <a:spAutoFit/>
          </a:bodyPr>
          <a:lstStyle/>
          <a:p>
            <a:pPr algn="ctr"/>
            <a:r>
              <a:rPr lang="en-US" sz="2133">
                <a:solidFill>
                  <a:srgbClr val="FF0000"/>
                </a:solidFill>
                <a:latin typeface="Century Gothic" panose="020B0502020202020204" pitchFamily="34" charset="0"/>
              </a:rPr>
              <a:t>2019</a:t>
            </a:r>
          </a:p>
        </p:txBody>
      </p:sp>
      <p:sp>
        <p:nvSpPr>
          <p:cNvPr id="26" name="TextBox 25">
            <a:extLst>
              <a:ext uri="{FF2B5EF4-FFF2-40B4-BE49-F238E27FC236}">
                <a16:creationId xmlns:a16="http://schemas.microsoft.com/office/drawing/2014/main" id="{7DEA27D8-0CF3-496D-AD7D-2076231DE52C}"/>
              </a:ext>
            </a:extLst>
          </p:cNvPr>
          <p:cNvSpPr txBox="1"/>
          <p:nvPr/>
        </p:nvSpPr>
        <p:spPr>
          <a:xfrm>
            <a:off x="2700523" y="1926109"/>
            <a:ext cx="3201043" cy="523220"/>
          </a:xfrm>
          <a:prstGeom prst="rect">
            <a:avLst/>
          </a:prstGeom>
          <a:noFill/>
        </p:spPr>
        <p:txBody>
          <a:bodyPr wrap="square" rtlCol="0">
            <a:spAutoFit/>
          </a:bodyPr>
          <a:lstStyle/>
          <a:p>
            <a:r>
              <a:rPr lang="en-US" sz="1400" dirty="0" err="1">
                <a:solidFill>
                  <a:schemeClr val="bg2">
                    <a:lumMod val="50000"/>
                  </a:schemeClr>
                </a:solidFill>
                <a:latin typeface="Century Gothic" panose="020B0502020202020204" pitchFamily="34" charset="0"/>
              </a:rPr>
              <a:t>Officiële</a:t>
            </a:r>
            <a:r>
              <a:rPr lang="en-US" sz="1400" dirty="0">
                <a:solidFill>
                  <a:schemeClr val="bg2">
                    <a:lumMod val="50000"/>
                  </a:schemeClr>
                </a:solidFill>
                <a:latin typeface="Century Gothic" panose="020B0502020202020204" pitchFamily="34" charset="0"/>
              </a:rPr>
              <a:t> status </a:t>
            </a:r>
          </a:p>
          <a:p>
            <a:r>
              <a:rPr lang="en-US" sz="1400" dirty="0" err="1">
                <a:solidFill>
                  <a:schemeClr val="bg2">
                    <a:lumMod val="50000"/>
                  </a:schemeClr>
                </a:solidFill>
                <a:latin typeface="Century Gothic" panose="020B0502020202020204" pitchFamily="34" charset="0"/>
              </a:rPr>
              <a:t>erkend</a:t>
            </a:r>
            <a:r>
              <a:rPr lang="en-US" sz="1400" dirty="0">
                <a:solidFill>
                  <a:schemeClr val="bg2">
                    <a:lumMod val="50000"/>
                  </a:schemeClr>
                </a:solidFill>
                <a:latin typeface="Century Gothic" panose="020B0502020202020204" pitchFamily="34" charset="0"/>
              </a:rPr>
              <a:t> opleidingsnetwerk</a:t>
            </a:r>
          </a:p>
        </p:txBody>
      </p:sp>
      <p:sp>
        <p:nvSpPr>
          <p:cNvPr id="27" name="Arc 26">
            <a:extLst>
              <a:ext uri="{FF2B5EF4-FFF2-40B4-BE49-F238E27FC236}">
                <a16:creationId xmlns:a16="http://schemas.microsoft.com/office/drawing/2014/main" id="{A2636062-43D3-463C-B6BD-741D547DE965}"/>
              </a:ext>
            </a:extLst>
          </p:cNvPr>
          <p:cNvSpPr/>
          <p:nvPr/>
        </p:nvSpPr>
        <p:spPr>
          <a:xfrm>
            <a:off x="5642508" y="3535737"/>
            <a:ext cx="919163" cy="919163"/>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a:extLst>
              <a:ext uri="{FF2B5EF4-FFF2-40B4-BE49-F238E27FC236}">
                <a16:creationId xmlns:a16="http://schemas.microsoft.com/office/drawing/2014/main" id="{CDCB9A2B-6699-4804-99AE-7A924FDA4340}"/>
              </a:ext>
            </a:extLst>
          </p:cNvPr>
          <p:cNvSpPr/>
          <p:nvPr/>
        </p:nvSpPr>
        <p:spPr>
          <a:xfrm>
            <a:off x="6006839" y="3900070"/>
            <a:ext cx="190500" cy="1905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a:extLst>
              <a:ext uri="{FF2B5EF4-FFF2-40B4-BE49-F238E27FC236}">
                <a16:creationId xmlns:a16="http://schemas.microsoft.com/office/drawing/2014/main" id="{3A6CDF07-EF0B-4379-8FBF-3718BD896047}"/>
              </a:ext>
            </a:extLst>
          </p:cNvPr>
          <p:cNvSpPr/>
          <p:nvPr/>
        </p:nvSpPr>
        <p:spPr>
          <a:xfrm>
            <a:off x="5887776" y="3781005"/>
            <a:ext cx="428627" cy="428627"/>
          </a:xfrm>
          <a:prstGeom prst="donut">
            <a:avLst>
              <a:gd name="adj" fmla="val 528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5754904" y="3648133"/>
            <a:ext cx="694371" cy="694371"/>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6102091" y="4342505"/>
            <a:ext cx="0" cy="1033387"/>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6039969" y="5350759"/>
            <a:ext cx="124240" cy="124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BE7D141-E60D-4B00-AA4B-1F588212DCAD}"/>
              </a:ext>
            </a:extLst>
          </p:cNvPr>
          <p:cNvSpPr txBox="1"/>
          <p:nvPr/>
        </p:nvSpPr>
        <p:spPr>
          <a:xfrm>
            <a:off x="5319483" y="2942309"/>
            <a:ext cx="1689451" cy="420564"/>
          </a:xfrm>
          <a:prstGeom prst="rect">
            <a:avLst/>
          </a:prstGeom>
          <a:noFill/>
        </p:spPr>
        <p:txBody>
          <a:bodyPr wrap="square" rtlCol="0">
            <a:spAutoFit/>
          </a:bodyPr>
          <a:lstStyle/>
          <a:p>
            <a:pPr algn="ctr"/>
            <a:r>
              <a:rPr lang="en-US" sz="2133" dirty="0">
                <a:solidFill>
                  <a:schemeClr val="accent6">
                    <a:lumMod val="75000"/>
                  </a:schemeClr>
                </a:solidFill>
                <a:latin typeface="Century Gothic" panose="020B0502020202020204" pitchFamily="34" charset="0"/>
              </a:rPr>
              <a:t>2022</a:t>
            </a:r>
          </a:p>
        </p:txBody>
      </p:sp>
      <p:sp>
        <p:nvSpPr>
          <p:cNvPr id="35" name="TextBox 34">
            <a:extLst>
              <a:ext uri="{FF2B5EF4-FFF2-40B4-BE49-F238E27FC236}">
                <a16:creationId xmlns:a16="http://schemas.microsoft.com/office/drawing/2014/main" id="{0A5C5A36-EC92-462F-BB70-6A797D63B1DD}"/>
              </a:ext>
            </a:extLst>
          </p:cNvPr>
          <p:cNvSpPr txBox="1"/>
          <p:nvPr/>
        </p:nvSpPr>
        <p:spPr>
          <a:xfrm>
            <a:off x="5069546" y="5472446"/>
            <a:ext cx="3510605" cy="523220"/>
          </a:xfrm>
          <a:prstGeom prst="rect">
            <a:avLst/>
          </a:prstGeom>
          <a:noFill/>
        </p:spPr>
        <p:txBody>
          <a:bodyPr wrap="square" lIns="91440" tIns="45720" rIns="91440" bIns="45720" rtlCol="0" anchor="t">
            <a:spAutoFit/>
          </a:bodyPr>
          <a:lstStyle/>
          <a:p>
            <a:r>
              <a:rPr lang="en-US" sz="1400" dirty="0">
                <a:solidFill>
                  <a:schemeClr val="bg2">
                    <a:lumMod val="50000"/>
                  </a:schemeClr>
                </a:solidFill>
                <a:latin typeface="Century Gothic"/>
              </a:rPr>
              <a:t>Voorbereiding op nieuw beleidsplan en nieuwe organisatiestructuur</a:t>
            </a:r>
          </a:p>
        </p:txBody>
      </p:sp>
      <p:sp>
        <p:nvSpPr>
          <p:cNvPr id="45" name="Arc 44">
            <a:extLst>
              <a:ext uri="{FF2B5EF4-FFF2-40B4-BE49-F238E27FC236}">
                <a16:creationId xmlns:a16="http://schemas.microsoft.com/office/drawing/2014/main" id="{E3730103-7F8D-4792-83EE-5FFC4A5D2274}"/>
              </a:ext>
            </a:extLst>
          </p:cNvPr>
          <p:cNvSpPr/>
          <p:nvPr/>
        </p:nvSpPr>
        <p:spPr>
          <a:xfrm rot="5400000">
            <a:off x="7906257" y="3535737"/>
            <a:ext cx="919163" cy="919163"/>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a:extLst>
              <a:ext uri="{FF2B5EF4-FFF2-40B4-BE49-F238E27FC236}">
                <a16:creationId xmlns:a16="http://schemas.microsoft.com/office/drawing/2014/main" id="{86694F26-80D5-467D-94C4-C9C860517F5F}"/>
              </a:ext>
            </a:extLst>
          </p:cNvPr>
          <p:cNvSpPr/>
          <p:nvPr/>
        </p:nvSpPr>
        <p:spPr>
          <a:xfrm>
            <a:off x="8270589" y="3900070"/>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a:extLst>
              <a:ext uri="{FF2B5EF4-FFF2-40B4-BE49-F238E27FC236}">
                <a16:creationId xmlns:a16="http://schemas.microsoft.com/office/drawing/2014/main" id="{B0789B4A-0620-4211-9109-6DBE9A07FE51}"/>
              </a:ext>
            </a:extLst>
          </p:cNvPr>
          <p:cNvSpPr/>
          <p:nvPr/>
        </p:nvSpPr>
        <p:spPr>
          <a:xfrm>
            <a:off x="8151525" y="3781005"/>
            <a:ext cx="428627" cy="428627"/>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8018653" y="3648133"/>
            <a:ext cx="694371" cy="694371"/>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8365839" y="2614748"/>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8303719"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5F62DC2-C651-4B22-B4CB-1846861868F6}"/>
              </a:ext>
            </a:extLst>
          </p:cNvPr>
          <p:cNvSpPr txBox="1"/>
          <p:nvPr/>
        </p:nvSpPr>
        <p:spPr>
          <a:xfrm>
            <a:off x="7456054" y="4408569"/>
            <a:ext cx="1768743" cy="420564"/>
          </a:xfrm>
          <a:prstGeom prst="rect">
            <a:avLst/>
          </a:prstGeom>
          <a:noFill/>
        </p:spPr>
        <p:txBody>
          <a:bodyPr wrap="square" rtlCol="0">
            <a:spAutoFit/>
          </a:bodyPr>
          <a:lstStyle/>
          <a:p>
            <a:pPr algn="ctr"/>
            <a:r>
              <a:rPr lang="en-US" sz="2133" dirty="0">
                <a:solidFill>
                  <a:srgbClr val="1C7CBB"/>
                </a:solidFill>
                <a:latin typeface="Century Gothic" panose="020B0502020202020204" pitchFamily="34" charset="0"/>
              </a:rPr>
              <a:t>2023</a:t>
            </a:r>
          </a:p>
        </p:txBody>
      </p:sp>
      <p:sp>
        <p:nvSpPr>
          <p:cNvPr id="52" name="TextBox 51">
            <a:extLst>
              <a:ext uri="{FF2B5EF4-FFF2-40B4-BE49-F238E27FC236}">
                <a16:creationId xmlns:a16="http://schemas.microsoft.com/office/drawing/2014/main" id="{44337E62-7F21-4CD3-9B0D-507A64DF7728}"/>
              </a:ext>
            </a:extLst>
          </p:cNvPr>
          <p:cNvSpPr txBox="1"/>
          <p:nvPr/>
        </p:nvSpPr>
        <p:spPr>
          <a:xfrm>
            <a:off x="7217705" y="1926109"/>
            <a:ext cx="3201043" cy="523220"/>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Nieuw beleidsplan en organisatiestructuur vastgesteld</a:t>
            </a:r>
          </a:p>
        </p:txBody>
      </p:sp>
      <p:sp>
        <p:nvSpPr>
          <p:cNvPr id="53" name="Arc 52">
            <a:extLst>
              <a:ext uri="{FF2B5EF4-FFF2-40B4-BE49-F238E27FC236}">
                <a16:creationId xmlns:a16="http://schemas.microsoft.com/office/drawing/2014/main" id="{FC85B459-7BA2-4C61-9178-E1CE5EFAEC56}"/>
              </a:ext>
            </a:extLst>
          </p:cNvPr>
          <p:cNvSpPr/>
          <p:nvPr/>
        </p:nvSpPr>
        <p:spPr>
          <a:xfrm>
            <a:off x="10144184" y="3535737"/>
            <a:ext cx="919163" cy="919163"/>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a:extLst>
              <a:ext uri="{FF2B5EF4-FFF2-40B4-BE49-F238E27FC236}">
                <a16:creationId xmlns:a16="http://schemas.microsoft.com/office/drawing/2014/main" id="{4A6EEA54-5314-432F-B5DF-B223248AB8AA}"/>
              </a:ext>
            </a:extLst>
          </p:cNvPr>
          <p:cNvSpPr/>
          <p:nvPr/>
        </p:nvSpPr>
        <p:spPr>
          <a:xfrm>
            <a:off x="10508515" y="3900070"/>
            <a:ext cx="190500" cy="19050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ircle: Hollow 55">
            <a:extLst>
              <a:ext uri="{FF2B5EF4-FFF2-40B4-BE49-F238E27FC236}">
                <a16:creationId xmlns:a16="http://schemas.microsoft.com/office/drawing/2014/main" id="{0C983C23-7914-456E-AA37-90FEEBD851C0}"/>
              </a:ext>
            </a:extLst>
          </p:cNvPr>
          <p:cNvSpPr/>
          <p:nvPr/>
        </p:nvSpPr>
        <p:spPr>
          <a:xfrm>
            <a:off x="10389452" y="3781005"/>
            <a:ext cx="428627" cy="428627"/>
          </a:xfrm>
          <a:prstGeom prst="donut">
            <a:avLst>
              <a:gd name="adj" fmla="val 5281"/>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10256580" y="3648133"/>
            <a:ext cx="694371" cy="694371"/>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10603767" y="4342505"/>
            <a:ext cx="0" cy="1033387"/>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10541645" y="5350759"/>
            <a:ext cx="124240" cy="124240"/>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93BBA26-6FB6-4EDA-AE7C-332D388F6619}"/>
              </a:ext>
            </a:extLst>
          </p:cNvPr>
          <p:cNvSpPr txBox="1"/>
          <p:nvPr/>
        </p:nvSpPr>
        <p:spPr>
          <a:xfrm>
            <a:off x="9732825" y="2961832"/>
            <a:ext cx="1736328" cy="420564"/>
          </a:xfrm>
          <a:prstGeom prst="rect">
            <a:avLst/>
          </a:prstGeom>
          <a:noFill/>
        </p:spPr>
        <p:txBody>
          <a:bodyPr wrap="square" rtlCol="0">
            <a:spAutoFit/>
          </a:bodyPr>
          <a:lstStyle/>
          <a:p>
            <a:pPr algn="ctr"/>
            <a:r>
              <a:rPr lang="en-US" sz="2133">
                <a:solidFill>
                  <a:schemeClr val="tx1">
                    <a:lumMod val="60000"/>
                    <a:lumOff val="40000"/>
                  </a:schemeClr>
                </a:solidFill>
                <a:latin typeface="Century Gothic" panose="020B0502020202020204" pitchFamily="34" charset="0"/>
              </a:rPr>
              <a:t>2030</a:t>
            </a:r>
          </a:p>
        </p:txBody>
      </p:sp>
      <p:sp>
        <p:nvSpPr>
          <p:cNvPr id="61" name="TextBox 60">
            <a:extLst>
              <a:ext uri="{FF2B5EF4-FFF2-40B4-BE49-F238E27FC236}">
                <a16:creationId xmlns:a16="http://schemas.microsoft.com/office/drawing/2014/main" id="{8710CEB2-4E11-44C6-A201-5DCB3EA9A265}"/>
              </a:ext>
            </a:extLst>
          </p:cNvPr>
          <p:cNvSpPr txBox="1"/>
          <p:nvPr/>
        </p:nvSpPr>
        <p:spPr>
          <a:xfrm>
            <a:off x="9541493" y="5602985"/>
            <a:ext cx="3201043" cy="307777"/>
          </a:xfrm>
          <a:prstGeom prst="rect">
            <a:avLst/>
          </a:prstGeom>
          <a:noFill/>
        </p:spPr>
        <p:txBody>
          <a:bodyPr wrap="square" rtlCol="0">
            <a:spAutoFit/>
          </a:bodyPr>
          <a:lstStyle/>
          <a:p>
            <a:r>
              <a:rPr lang="en-US" sz="1400" dirty="0">
                <a:solidFill>
                  <a:schemeClr val="bg2">
                    <a:lumMod val="50000"/>
                  </a:schemeClr>
                </a:solidFill>
                <a:latin typeface="Century Gothic" panose="020B0502020202020204" pitchFamily="34" charset="0"/>
              </a:rPr>
              <a:t>Realisatie ambitie 100% SO&amp;P.</a:t>
            </a: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651658" y="6212376"/>
            <a:ext cx="2048865" cy="0"/>
          </a:xfrm>
          <a:prstGeom prst="line">
            <a:avLst/>
          </a:prstGeom>
          <a:ln w="19050">
            <a:solidFill>
              <a:srgbClr val="414E9C"/>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5131606" y="6212376"/>
            <a:ext cx="204886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9655101" y="6212376"/>
            <a:ext cx="2048865" cy="0"/>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2807970" y="1835312"/>
            <a:ext cx="204886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7328029" y="1835312"/>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62" name="Rechthoek 61">
            <a:extLst>
              <a:ext uri="{FF2B5EF4-FFF2-40B4-BE49-F238E27FC236}">
                <a16:creationId xmlns:a16="http://schemas.microsoft.com/office/drawing/2014/main" id="{88E1D275-756D-4F9C-926D-7C1A6912659E}"/>
              </a:ext>
            </a:extLst>
          </p:cNvPr>
          <p:cNvSpPr/>
          <p:nvPr/>
        </p:nvSpPr>
        <p:spPr>
          <a:xfrm>
            <a:off x="0" y="-13919"/>
            <a:ext cx="691661" cy="1256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2" name="Titel 1">
            <a:extLst>
              <a:ext uri="{FF2B5EF4-FFF2-40B4-BE49-F238E27FC236}">
                <a16:creationId xmlns:a16="http://schemas.microsoft.com/office/drawing/2014/main" id="{FC3569F3-0C44-4DA4-1A2B-70921BB06D32}"/>
              </a:ext>
            </a:extLst>
          </p:cNvPr>
          <p:cNvSpPr txBox="1">
            <a:spLocks/>
          </p:cNvSpPr>
          <p:nvPr/>
        </p:nvSpPr>
        <p:spPr>
          <a:xfrm>
            <a:off x="1079409" y="529029"/>
            <a:ext cx="7180964" cy="6711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F02837"/>
                </a:solidFill>
                <a:latin typeface="+mj-lt"/>
                <a:ea typeface="+mj-ea"/>
                <a:cs typeface="+mj-cs"/>
              </a:defRPr>
            </a:lvl1pPr>
          </a:lstStyle>
          <a:p>
            <a:r>
              <a:rPr lang="nl-NL" dirty="0">
                <a:solidFill>
                  <a:schemeClr val="tx1"/>
                </a:solidFill>
              </a:rPr>
              <a:t>TIJDPAD</a:t>
            </a:r>
          </a:p>
        </p:txBody>
      </p:sp>
    </p:spTree>
    <p:extLst>
      <p:ext uri="{BB962C8B-B14F-4D97-AF65-F5344CB8AC3E}">
        <p14:creationId xmlns:p14="http://schemas.microsoft.com/office/powerpoint/2010/main" val="2881724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Automatisch gegenereerde beschrijving">
            <a:extLst>
              <a:ext uri="{FF2B5EF4-FFF2-40B4-BE49-F238E27FC236}">
                <a16:creationId xmlns:a16="http://schemas.microsoft.com/office/drawing/2014/main" id="{29CE65FC-5F0D-9F71-6B15-876AB400FC8E}"/>
              </a:ext>
            </a:extLst>
          </p:cNvPr>
          <p:cNvPicPr>
            <a:picLocks noChangeAspect="1"/>
          </p:cNvPicPr>
          <p:nvPr/>
        </p:nvPicPr>
        <p:blipFill>
          <a:blip r:embed="rId3"/>
          <a:stretch>
            <a:fillRect/>
          </a:stretch>
        </p:blipFill>
        <p:spPr>
          <a:xfrm>
            <a:off x="1246721" y="0"/>
            <a:ext cx="9698557" cy="6858000"/>
          </a:xfrm>
          <a:prstGeom prst="rect">
            <a:avLst/>
          </a:prstGeom>
        </p:spPr>
      </p:pic>
    </p:spTree>
    <p:extLst>
      <p:ext uri="{BB962C8B-B14F-4D97-AF65-F5344CB8AC3E}">
        <p14:creationId xmlns:p14="http://schemas.microsoft.com/office/powerpoint/2010/main" val="198960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Automatisch gegenereerde beschrijving">
            <a:extLst>
              <a:ext uri="{FF2B5EF4-FFF2-40B4-BE49-F238E27FC236}">
                <a16:creationId xmlns:a16="http://schemas.microsoft.com/office/drawing/2014/main" id="{29CE65FC-5F0D-9F71-6B15-876AB400FC8E}"/>
              </a:ext>
            </a:extLst>
          </p:cNvPr>
          <p:cNvPicPr>
            <a:picLocks noChangeAspect="1"/>
          </p:cNvPicPr>
          <p:nvPr/>
        </p:nvPicPr>
        <p:blipFill rotWithShape="1">
          <a:blip r:embed="rId3"/>
          <a:srcRect l="1153" t="11302" r="65085" b="34730"/>
          <a:stretch/>
        </p:blipFill>
        <p:spPr>
          <a:xfrm>
            <a:off x="1358537" y="775063"/>
            <a:ext cx="5042263" cy="5699368"/>
          </a:xfrm>
          <a:prstGeom prst="rect">
            <a:avLst/>
          </a:prstGeom>
        </p:spPr>
      </p:pic>
    </p:spTree>
    <p:extLst>
      <p:ext uri="{BB962C8B-B14F-4D97-AF65-F5344CB8AC3E}">
        <p14:creationId xmlns:p14="http://schemas.microsoft.com/office/powerpoint/2010/main" val="325394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Automatisch gegenereerde beschrijving">
            <a:extLst>
              <a:ext uri="{FF2B5EF4-FFF2-40B4-BE49-F238E27FC236}">
                <a16:creationId xmlns:a16="http://schemas.microsoft.com/office/drawing/2014/main" id="{29CE65FC-5F0D-9F71-6B15-876AB400FC8E}"/>
              </a:ext>
            </a:extLst>
          </p:cNvPr>
          <p:cNvPicPr>
            <a:picLocks noChangeAspect="1"/>
          </p:cNvPicPr>
          <p:nvPr/>
        </p:nvPicPr>
        <p:blipFill rotWithShape="1">
          <a:blip r:embed="rId3"/>
          <a:srcRect l="35184" t="11048" r="2681" b="42095"/>
          <a:stretch/>
        </p:blipFill>
        <p:spPr>
          <a:xfrm>
            <a:off x="870174" y="757646"/>
            <a:ext cx="9815244" cy="5233851"/>
          </a:xfrm>
          <a:prstGeom prst="rect">
            <a:avLst/>
          </a:prstGeom>
        </p:spPr>
      </p:pic>
    </p:spTree>
    <p:extLst>
      <p:ext uri="{BB962C8B-B14F-4D97-AF65-F5344CB8AC3E}">
        <p14:creationId xmlns:p14="http://schemas.microsoft.com/office/powerpoint/2010/main" val="2595540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Aangepast 1">
      <a:dk1>
        <a:srgbClr val="231973"/>
      </a:dk1>
      <a:lt1>
        <a:srgbClr val="FFFFFF"/>
      </a:lt1>
      <a:dk2>
        <a:srgbClr val="F02837"/>
      </a:dk2>
      <a:lt2>
        <a:srgbClr val="FFFFFF"/>
      </a:lt2>
      <a:accent1>
        <a:srgbClr val="F02837"/>
      </a:accent1>
      <a:accent2>
        <a:srgbClr val="231973"/>
      </a:accent2>
      <a:accent3>
        <a:srgbClr val="A2A1C3"/>
      </a:accent3>
      <a:accent4>
        <a:srgbClr val="9FC8E1"/>
      </a:accent4>
      <a:accent5>
        <a:srgbClr val="D1D1E1"/>
      </a:accent5>
      <a:accent6>
        <a:srgbClr val="CAE0EE"/>
      </a:accent6>
      <a:hlink>
        <a:srgbClr val="F02837"/>
      </a:hlink>
      <a:folHlink>
        <a:srgbClr val="2319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 id="{B9DB8A1A-3464-4E3E-819B-C816FB02B01B}" vid="{E8D67D20-7C30-49EC-8EA4-D3EEC57B57A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B00B37781BA489CB89489EB6E0948" ma:contentTypeVersion="7" ma:contentTypeDescription="Een nieuw document maken." ma:contentTypeScope="" ma:versionID="ee36ab0e0b6a770bd005a09fc9a7a575">
  <xsd:schema xmlns:xsd="http://www.w3.org/2001/XMLSchema" xmlns:xs="http://www.w3.org/2001/XMLSchema" xmlns:p="http://schemas.microsoft.com/office/2006/metadata/properties" xmlns:ns2="4e28ad46-bb79-49bf-a675-8cb5dfa571df" xmlns:ns3="17f9a14d-bf30-47f1-9506-f791a9e168da" targetNamespace="http://schemas.microsoft.com/office/2006/metadata/properties" ma:root="true" ma:fieldsID="690c7ec950a390afccccd44ecc1a88cf" ns2:_="" ns3:_="">
    <xsd:import namespace="4e28ad46-bb79-49bf-a675-8cb5dfa571df"/>
    <xsd:import namespace="17f9a14d-bf30-47f1-9506-f791a9e168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8ad46-bb79-49bf-a675-8cb5dfa57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f9a14d-bf30-47f1-9506-f791a9e168da"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EC9FC-A20C-4C27-8C9C-97F7EB2A7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8ad46-bb79-49bf-a675-8cb5dfa571df"/>
    <ds:schemaRef ds:uri="17f9a14d-bf30-47f1-9506-f791a9e16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CC486-3FDA-4AB4-8B4B-C520C473F3F8}">
  <ds:schemaRefs>
    <ds:schemaRef ds:uri="http://schemas.microsoft.com/office/2006/documentManagement/types"/>
    <ds:schemaRef ds:uri="9906a574-67c1-4314-8393-d41df3668469"/>
    <ds:schemaRef ds:uri="http://schemas.microsoft.com/office/2006/metadata/properti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8359deeb-00f6-4cd1-8e62-cb6b3840b9ae"/>
  </ds:schemaRefs>
</ds:datastoreItem>
</file>

<file path=customXml/itemProps3.xml><?xml version="1.0" encoding="utf-8"?>
<ds:datastoreItem xmlns:ds="http://schemas.openxmlformats.org/officeDocument/2006/customXml" ds:itemID="{98D0B0A2-9578-4455-93EC-BE0C397C9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PowerPoint-sjabloon</Template>
  <TotalTime>609</TotalTime>
  <Words>916</Words>
  <Application>Microsoft Office PowerPoint</Application>
  <PresentationFormat>Breedbeeld</PresentationFormat>
  <Paragraphs>105</Paragraphs>
  <Slides>11</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Century Gothic</vt:lpstr>
      <vt:lpstr>Symbol</vt:lpstr>
      <vt:lpstr>Kantoorthema</vt:lpstr>
      <vt:lpstr> Samen Opleiden Opleidingsnetwerk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Opleiden Opleidingsnetwerk</dc:title>
  <dc:creator>Lemmen, Marcel</dc:creator>
  <cp:lastModifiedBy>Donlou, Dionne</cp:lastModifiedBy>
  <cp:revision>17</cp:revision>
  <cp:lastPrinted>2023-05-24T14:24:48Z</cp:lastPrinted>
  <dcterms:created xsi:type="dcterms:W3CDTF">2023-05-23T08:06:52Z</dcterms:created>
  <dcterms:modified xsi:type="dcterms:W3CDTF">2023-09-29T12:02:00Z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0x010100F08B00B37781BA489CB89489EB6E0948</vt:lpwstr>
  </property>
  <property fmtid="{D5CDD505-2E9C-101B-9397-08002B2CF9AE}" pid="3" name="MediaServiceImageTags">
    <vt:lpwstr/>
  </property>
</Properties>
</file>